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28"/>
  </p:notesMasterIdLst>
  <p:sldIdLst>
    <p:sldId id="256" r:id="rId2"/>
    <p:sldId id="257" r:id="rId3"/>
    <p:sldId id="261" r:id="rId4"/>
    <p:sldId id="262" r:id="rId5"/>
    <p:sldId id="263" r:id="rId6"/>
    <p:sldId id="259" r:id="rId7"/>
    <p:sldId id="264" r:id="rId8"/>
    <p:sldId id="260" r:id="rId9"/>
    <p:sldId id="277" r:id="rId10"/>
    <p:sldId id="265" r:id="rId11"/>
    <p:sldId id="266" r:id="rId12"/>
    <p:sldId id="267" r:id="rId13"/>
    <p:sldId id="268" r:id="rId14"/>
    <p:sldId id="269" r:id="rId15"/>
    <p:sldId id="270" r:id="rId16"/>
    <p:sldId id="282" r:id="rId17"/>
    <p:sldId id="281" r:id="rId18"/>
    <p:sldId id="271" r:id="rId19"/>
    <p:sldId id="272" r:id="rId20"/>
    <p:sldId id="273" r:id="rId21"/>
    <p:sldId id="274" r:id="rId22"/>
    <p:sldId id="275" r:id="rId23"/>
    <p:sldId id="278" r:id="rId24"/>
    <p:sldId id="279" r:id="rId25"/>
    <p:sldId id="283" r:id="rId26"/>
    <p:sldId id="280" r:id="rId27"/>
  </p:sldIdLst>
  <p:sldSz cx="9144000" cy="6858000" type="screen4x3"/>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74778" autoAdjust="0"/>
  </p:normalViewPr>
  <p:slideViewPr>
    <p:cSldViewPr>
      <p:cViewPr varScale="1">
        <p:scale>
          <a:sx n="54" d="100"/>
          <a:sy n="54" d="100"/>
        </p:scale>
        <p:origin x="-189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2042"/>
          </a:xfrm>
          <a:prstGeom prst="rect">
            <a:avLst/>
          </a:prstGeom>
        </p:spPr>
        <p:txBody>
          <a:bodyPr vert="horz" lIns="92546" tIns="46273" rIns="92546" bIns="46273" rtlCol="0"/>
          <a:lstStyle>
            <a:lvl1pPr algn="r">
              <a:defRPr sz="1200"/>
            </a:lvl1pPr>
          </a:lstStyle>
          <a:p>
            <a:fld id="{E9966E92-B074-448C-BBFC-20F312BE8598}" type="datetimeFigureOut">
              <a:rPr lang="en-US" smtClean="0"/>
              <a:t>10/9/2011</a:t>
            </a:fld>
            <a:endParaRPr lang="en-US"/>
          </a:p>
        </p:txBody>
      </p:sp>
      <p:sp>
        <p:nvSpPr>
          <p:cNvPr id="4" name="Slide Image Placeholder 3"/>
          <p:cNvSpPr>
            <a:spLocks noGrp="1" noRot="1" noChangeAspect="1"/>
          </p:cNvSpPr>
          <p:nvPr>
            <p:ph type="sldImg" idx="2"/>
          </p:nvPr>
        </p:nvSpPr>
        <p:spPr>
          <a:xfrm>
            <a:off x="1168400" y="693738"/>
            <a:ext cx="4618038" cy="3463925"/>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389398"/>
            <a:ext cx="5563870" cy="4158377"/>
          </a:xfrm>
          <a:prstGeom prst="rect">
            <a:avLst/>
          </a:prstGeom>
        </p:spPr>
        <p:txBody>
          <a:bodyPr vert="horz" lIns="92546" tIns="46273" rIns="92546" bIns="4627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2"/>
            <a:ext cx="3013763" cy="462042"/>
          </a:xfrm>
          <a:prstGeom prst="rect">
            <a:avLst/>
          </a:prstGeom>
        </p:spPr>
        <p:txBody>
          <a:bodyPr vert="horz" lIns="92546" tIns="46273" rIns="92546" bIns="46273" rtlCol="0" anchor="b"/>
          <a:lstStyle>
            <a:lvl1pPr algn="r">
              <a:defRPr sz="1200"/>
            </a:lvl1pPr>
          </a:lstStyle>
          <a:p>
            <a:fld id="{BBB11CC0-E2EE-404F-9B34-BF84C936EF6D}" type="slidenum">
              <a:rPr lang="en-US" smtClean="0"/>
              <a:t>‹#›</a:t>
            </a:fld>
            <a:endParaRPr lang="en-US"/>
          </a:p>
        </p:txBody>
      </p:sp>
    </p:spTree>
    <p:extLst>
      <p:ext uri="{BB962C8B-B14F-4D97-AF65-F5344CB8AC3E}">
        <p14:creationId xmlns:p14="http://schemas.microsoft.com/office/powerpoint/2010/main" val="1515616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Stephanie,</a:t>
            </a:r>
            <a:r>
              <a:rPr lang="en-US" baseline="0" dirty="0" smtClean="0"/>
              <a:t> I like how this title sums up your purpose </a:t>
            </a:r>
            <a:r>
              <a:rPr lang="en-US" baseline="0" dirty="0" smtClean="0">
                <a:sym typeface="Wingdings"/>
              </a:rPr>
              <a:t></a:t>
            </a:r>
          </a:p>
          <a:p>
            <a:r>
              <a:rPr lang="en-US" baseline="0" dirty="0" smtClean="0">
                <a:sym typeface="Wingdings"/>
              </a:rPr>
              <a:t>What subtitle might help communicate why this purpose matters—what’s at stake for readers? (e.g., “Helping students feel…”)</a:t>
            </a:r>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a:t>
            </a:fld>
            <a:endParaRPr lang="en-US"/>
          </a:p>
        </p:txBody>
      </p:sp>
    </p:spTree>
    <p:extLst>
      <p:ext uri="{BB962C8B-B14F-4D97-AF65-F5344CB8AC3E}">
        <p14:creationId xmlns:p14="http://schemas.microsoft.com/office/powerpoint/2010/main" val="150128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10</a:t>
            </a:fld>
            <a:endParaRPr lang="en-US"/>
          </a:p>
        </p:txBody>
      </p:sp>
    </p:spTree>
    <p:extLst>
      <p:ext uri="{BB962C8B-B14F-4D97-AF65-F5344CB8AC3E}">
        <p14:creationId xmlns:p14="http://schemas.microsoft.com/office/powerpoint/2010/main" val="375919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11</a:t>
            </a:fld>
            <a:endParaRPr lang="en-US"/>
          </a:p>
        </p:txBody>
      </p:sp>
    </p:spTree>
    <p:extLst>
      <p:ext uri="{BB962C8B-B14F-4D97-AF65-F5344CB8AC3E}">
        <p14:creationId xmlns:p14="http://schemas.microsoft.com/office/powerpoint/2010/main" val="6477497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12</a:t>
            </a:fld>
            <a:endParaRPr lang="en-US"/>
          </a:p>
        </p:txBody>
      </p:sp>
    </p:spTree>
    <p:extLst>
      <p:ext uri="{BB962C8B-B14F-4D97-AF65-F5344CB8AC3E}">
        <p14:creationId xmlns:p14="http://schemas.microsoft.com/office/powerpoint/2010/main" val="374105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13</a:t>
            </a:fld>
            <a:endParaRPr lang="en-US"/>
          </a:p>
        </p:txBody>
      </p:sp>
    </p:spTree>
    <p:extLst>
      <p:ext uri="{BB962C8B-B14F-4D97-AF65-F5344CB8AC3E}">
        <p14:creationId xmlns:p14="http://schemas.microsoft.com/office/powerpoint/2010/main" val="1800854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14</a:t>
            </a:fld>
            <a:endParaRPr lang="en-US"/>
          </a:p>
        </p:txBody>
      </p:sp>
    </p:spTree>
    <p:extLst>
      <p:ext uri="{BB962C8B-B14F-4D97-AF65-F5344CB8AC3E}">
        <p14:creationId xmlns:p14="http://schemas.microsoft.com/office/powerpoint/2010/main" val="2995444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16</a:t>
            </a:fld>
            <a:endParaRPr lang="en-US"/>
          </a:p>
        </p:txBody>
      </p:sp>
    </p:spTree>
    <p:extLst>
      <p:ext uri="{BB962C8B-B14F-4D97-AF65-F5344CB8AC3E}">
        <p14:creationId xmlns:p14="http://schemas.microsoft.com/office/powerpoint/2010/main" val="42899069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17</a:t>
            </a:fld>
            <a:endParaRPr lang="en-US"/>
          </a:p>
        </p:txBody>
      </p:sp>
    </p:spTree>
    <p:extLst>
      <p:ext uri="{BB962C8B-B14F-4D97-AF65-F5344CB8AC3E}">
        <p14:creationId xmlns:p14="http://schemas.microsoft.com/office/powerpoint/2010/main" val="1300841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18</a:t>
            </a:fld>
            <a:endParaRPr lang="en-US"/>
          </a:p>
        </p:txBody>
      </p:sp>
    </p:spTree>
    <p:extLst>
      <p:ext uri="{BB962C8B-B14F-4D97-AF65-F5344CB8AC3E}">
        <p14:creationId xmlns:p14="http://schemas.microsoft.com/office/powerpoint/2010/main" val="9337723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19</a:t>
            </a:fld>
            <a:endParaRPr lang="en-US"/>
          </a:p>
        </p:txBody>
      </p:sp>
    </p:spTree>
    <p:extLst>
      <p:ext uri="{BB962C8B-B14F-4D97-AF65-F5344CB8AC3E}">
        <p14:creationId xmlns:p14="http://schemas.microsoft.com/office/powerpoint/2010/main" val="3509165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sym typeface="Wingdings"/>
            </a:endParaRPr>
          </a:p>
        </p:txBody>
      </p:sp>
      <p:sp>
        <p:nvSpPr>
          <p:cNvPr id="4" name="Slide Number Placeholder 3"/>
          <p:cNvSpPr>
            <a:spLocks noGrp="1"/>
          </p:cNvSpPr>
          <p:nvPr>
            <p:ph type="sldNum" sz="quarter" idx="10"/>
          </p:nvPr>
        </p:nvSpPr>
        <p:spPr/>
        <p:txBody>
          <a:bodyPr/>
          <a:lstStyle/>
          <a:p>
            <a:fld id="{BBB11CC0-E2EE-404F-9B34-BF84C936EF6D}" type="slidenum">
              <a:rPr lang="en-US" smtClean="0"/>
              <a:t>20</a:t>
            </a:fld>
            <a:endParaRPr lang="en-US"/>
          </a:p>
        </p:txBody>
      </p:sp>
    </p:spTree>
    <p:extLst>
      <p:ext uri="{BB962C8B-B14F-4D97-AF65-F5344CB8AC3E}">
        <p14:creationId xmlns:p14="http://schemas.microsoft.com/office/powerpoint/2010/main" val="269880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2</a:t>
            </a:fld>
            <a:endParaRPr lang="en-US"/>
          </a:p>
        </p:txBody>
      </p:sp>
    </p:spTree>
    <p:extLst>
      <p:ext uri="{BB962C8B-B14F-4D97-AF65-F5344CB8AC3E}">
        <p14:creationId xmlns:p14="http://schemas.microsoft.com/office/powerpoint/2010/main" val="437900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21</a:t>
            </a:fld>
            <a:endParaRPr lang="en-US"/>
          </a:p>
        </p:txBody>
      </p:sp>
    </p:spTree>
    <p:extLst>
      <p:ext uri="{BB962C8B-B14F-4D97-AF65-F5344CB8AC3E}">
        <p14:creationId xmlns:p14="http://schemas.microsoft.com/office/powerpoint/2010/main" val="1824220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23</a:t>
            </a:fld>
            <a:endParaRPr lang="en-US"/>
          </a:p>
        </p:txBody>
      </p:sp>
    </p:spTree>
    <p:extLst>
      <p:ext uri="{BB962C8B-B14F-4D97-AF65-F5344CB8AC3E}">
        <p14:creationId xmlns:p14="http://schemas.microsoft.com/office/powerpoint/2010/main" val="7393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24</a:t>
            </a:fld>
            <a:endParaRPr lang="en-US"/>
          </a:p>
        </p:txBody>
      </p:sp>
    </p:spTree>
    <p:extLst>
      <p:ext uri="{BB962C8B-B14F-4D97-AF65-F5344CB8AC3E}">
        <p14:creationId xmlns:p14="http://schemas.microsoft.com/office/powerpoint/2010/main" val="663684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3</a:t>
            </a:fld>
            <a:endParaRPr lang="en-US"/>
          </a:p>
        </p:txBody>
      </p:sp>
    </p:spTree>
    <p:extLst>
      <p:ext uri="{BB962C8B-B14F-4D97-AF65-F5344CB8AC3E}">
        <p14:creationId xmlns:p14="http://schemas.microsoft.com/office/powerpoint/2010/main" val="2678336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4</a:t>
            </a:fld>
            <a:endParaRPr lang="en-US"/>
          </a:p>
        </p:txBody>
      </p:sp>
    </p:spTree>
    <p:extLst>
      <p:ext uri="{BB962C8B-B14F-4D97-AF65-F5344CB8AC3E}">
        <p14:creationId xmlns:p14="http://schemas.microsoft.com/office/powerpoint/2010/main" val="3040884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5</a:t>
            </a:fld>
            <a:endParaRPr lang="en-US"/>
          </a:p>
        </p:txBody>
      </p:sp>
    </p:spTree>
    <p:extLst>
      <p:ext uri="{BB962C8B-B14F-4D97-AF65-F5344CB8AC3E}">
        <p14:creationId xmlns:p14="http://schemas.microsoft.com/office/powerpoint/2010/main" val="1784523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6</a:t>
            </a:fld>
            <a:endParaRPr lang="en-US"/>
          </a:p>
        </p:txBody>
      </p:sp>
    </p:spTree>
    <p:extLst>
      <p:ext uri="{BB962C8B-B14F-4D97-AF65-F5344CB8AC3E}">
        <p14:creationId xmlns:p14="http://schemas.microsoft.com/office/powerpoint/2010/main" val="3058713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7</a:t>
            </a:fld>
            <a:endParaRPr lang="en-US"/>
          </a:p>
        </p:txBody>
      </p:sp>
    </p:spTree>
    <p:extLst>
      <p:ext uri="{BB962C8B-B14F-4D97-AF65-F5344CB8AC3E}">
        <p14:creationId xmlns:p14="http://schemas.microsoft.com/office/powerpoint/2010/main" val="3312933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8</a:t>
            </a:fld>
            <a:endParaRPr lang="en-US"/>
          </a:p>
        </p:txBody>
      </p:sp>
    </p:spTree>
    <p:extLst>
      <p:ext uri="{BB962C8B-B14F-4D97-AF65-F5344CB8AC3E}">
        <p14:creationId xmlns:p14="http://schemas.microsoft.com/office/powerpoint/2010/main" val="19829655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B11CC0-E2EE-404F-9B34-BF84C936EF6D}" type="slidenum">
              <a:rPr lang="en-US" smtClean="0"/>
              <a:t>9</a:t>
            </a:fld>
            <a:endParaRPr lang="en-US"/>
          </a:p>
        </p:txBody>
      </p:sp>
    </p:spTree>
    <p:extLst>
      <p:ext uri="{BB962C8B-B14F-4D97-AF65-F5344CB8AC3E}">
        <p14:creationId xmlns:p14="http://schemas.microsoft.com/office/powerpoint/2010/main" val="3412365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E2F535F-246D-4C33-86C6-D5B177794F12}" type="datetimeFigureOut">
              <a:rPr lang="en-US" smtClean="0"/>
              <a:t>10/9/2011</a:t>
            </a:fld>
            <a:endParaRPr lang="en-U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150C2361-96F0-4D83-9D8C-DBDDFF3AA5E3}" type="slidenum">
              <a:rPr lang="en-US" smtClean="0"/>
              <a:t>‹#›</a:t>
            </a:fld>
            <a:endParaRPr lang="en-U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2F535F-246D-4C33-86C6-D5B177794F12}"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2F535F-246D-4C33-86C6-D5B177794F12}"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6096000" y="6356350"/>
            <a:ext cx="762000" cy="365125"/>
          </a:xfrm>
        </p:spPr>
        <p:txBody>
          <a:bodyPr/>
          <a:lstStyle/>
          <a:p>
            <a:fld id="{150C2361-96F0-4D83-9D8C-DBDDFF3AA5E3}" type="slidenum">
              <a:rPr lang="en-US" smtClean="0"/>
              <a:t>‹#›</a:t>
            </a:fld>
            <a:endParaRPr lang="en-U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E2F535F-246D-4C33-86C6-D5B177794F12}" type="datetimeFigureOut">
              <a:rPr lang="en-US" smtClean="0"/>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2F535F-246D-4C33-86C6-D5B177794F12}" type="datetimeFigureOut">
              <a:rPr lang="en-US" smtClean="0"/>
              <a:t>10/9/2011</a:t>
            </a:fld>
            <a:endParaRPr lang="en-US"/>
          </a:p>
        </p:txBody>
      </p:sp>
      <p:sp>
        <p:nvSpPr>
          <p:cNvPr id="5" name="Footer Placeholder 4"/>
          <p:cNvSpPr>
            <a:spLocks noGrp="1"/>
          </p:cNvSpPr>
          <p:nvPr>
            <p:ph type="ftr" sz="quarter" idx="11"/>
          </p:nvPr>
        </p:nvSpPr>
        <p:spPr>
          <a:xfrm>
            <a:off x="5791200" y="6356350"/>
            <a:ext cx="2895600" cy="365125"/>
          </a:xfrm>
        </p:spPr>
        <p:txBody>
          <a:bodyPr/>
          <a:lstStyle/>
          <a:p>
            <a:endParaRPr lang="en-U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150C2361-96F0-4D83-9D8C-DBDDFF3AA5E3}" type="slidenum">
              <a:rPr lang="en-US" smtClean="0"/>
              <a:t>‹#›</a:t>
            </a:fld>
            <a:endParaRPr lang="en-U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2F535F-246D-4C33-86C6-D5B177794F12}" type="datetimeFigureOut">
              <a:rPr lang="en-US" smtClean="0"/>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2F535F-246D-4C33-86C6-D5B177794F12}" type="datetimeFigureOut">
              <a:rPr lang="en-US" smtClean="0"/>
              <a:t>10/9/2011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2F535F-246D-4C33-86C6-D5B177794F12}" type="datetimeFigureOut">
              <a:rPr lang="en-US" smtClean="0"/>
              <a:t>10/9/2011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2F535F-246D-4C33-86C6-D5B177794F12}" type="datetimeFigureOut">
              <a:rPr lang="en-US" smtClean="0"/>
              <a:t>10/9/2011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0C2361-96F0-4D83-9D8C-DBDDFF3AA5E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E2F535F-246D-4C33-86C6-D5B177794F12}" type="datetimeFigureOut">
              <a:rPr lang="en-US" smtClean="0"/>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C2361-96F0-4D83-9D8C-DBDDFF3AA5E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0E2F535F-246D-4C33-86C6-D5B177794F12}" type="datetimeFigureOut">
              <a:rPr lang="en-US" smtClean="0"/>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C2361-96F0-4D83-9D8C-DBDDFF3AA5E3}" type="slidenum">
              <a:rPr lang="en-US" smtClean="0"/>
              <a:t>‹#›</a:t>
            </a:fld>
            <a:endParaRPr lang="en-U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0E2F535F-246D-4C33-86C6-D5B177794F12}" type="datetimeFigureOut">
              <a:rPr lang="en-US" smtClean="0"/>
              <a:t>10/9/2011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50C2361-96F0-4D83-9D8C-DBDDFF3AA5E3}" type="slidenum">
              <a:rPr lang="en-US" smtClean="0"/>
              <a:t>‹#›</a:t>
            </a:fld>
            <a:endParaRPr lang="en-U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8062912" cy="1814512"/>
          </a:xfrm>
        </p:spPr>
        <p:txBody>
          <a:bodyPr>
            <a:noAutofit/>
          </a:bodyPr>
          <a:lstStyle/>
          <a:p>
            <a:pPr algn="ctr"/>
            <a:r>
              <a:rPr lang="en-US" sz="6000" dirty="0" smtClean="0"/>
              <a:t>Residential Life vs. Commuter Life</a:t>
            </a:r>
            <a:endParaRPr lang="en-US" sz="6000" dirty="0"/>
          </a:p>
        </p:txBody>
      </p:sp>
      <p:sp>
        <p:nvSpPr>
          <p:cNvPr id="3" name="Subtitle 2"/>
          <p:cNvSpPr>
            <a:spLocks noGrp="1"/>
          </p:cNvSpPr>
          <p:nvPr>
            <p:ph type="subTitle" idx="1"/>
          </p:nvPr>
        </p:nvSpPr>
        <p:spPr>
          <a:xfrm>
            <a:off x="609600" y="2971800"/>
            <a:ext cx="8062912" cy="2514600"/>
          </a:xfrm>
        </p:spPr>
        <p:txBody>
          <a:bodyPr>
            <a:noAutofit/>
          </a:bodyPr>
          <a:lstStyle/>
          <a:p>
            <a:pPr algn="ctr"/>
            <a:r>
              <a:rPr lang="en-US" sz="2400" dirty="0" smtClean="0"/>
              <a:t>“Helping students feel a sense of college culture”</a:t>
            </a:r>
          </a:p>
          <a:p>
            <a:pPr algn="ctr"/>
            <a:endParaRPr lang="en-US" sz="2400" dirty="0"/>
          </a:p>
          <a:p>
            <a:pPr algn="ctr"/>
            <a:r>
              <a:rPr lang="en-US" sz="2400" dirty="0" smtClean="0"/>
              <a:t>Stephanie Winters</a:t>
            </a:r>
            <a:endParaRPr lang="en-US" sz="2400" dirty="0"/>
          </a:p>
          <a:p>
            <a:pPr algn="ctr"/>
            <a:endParaRPr lang="en-US" sz="2400" dirty="0" smtClean="0"/>
          </a:p>
          <a:p>
            <a:pPr algn="ctr"/>
            <a:r>
              <a:rPr lang="en-US" dirty="0" smtClean="0"/>
              <a:t>Literature and Society</a:t>
            </a:r>
          </a:p>
          <a:p>
            <a:pPr algn="ctr"/>
            <a:r>
              <a:rPr lang="en-US" dirty="0" smtClean="0"/>
              <a:t>Dr. Sherry</a:t>
            </a:r>
            <a:endParaRPr lang="en-US" dirty="0"/>
          </a:p>
        </p:txBody>
      </p:sp>
    </p:spTree>
    <p:extLst>
      <p:ext uri="{BB962C8B-B14F-4D97-AF65-F5344CB8AC3E}">
        <p14:creationId xmlns:p14="http://schemas.microsoft.com/office/powerpoint/2010/main" val="12369705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524000"/>
            <a:ext cx="4038600" cy="5105401"/>
          </a:xfrm>
        </p:spPr>
        <p:txBody>
          <a:bodyPr>
            <a:noAutofit/>
          </a:bodyPr>
          <a:lstStyle/>
          <a:p>
            <a:pPr marL="64008" indent="0">
              <a:buNone/>
            </a:pPr>
            <a:r>
              <a:rPr lang="en-US" sz="1550" b="1" u="sng" dirty="0" smtClean="0"/>
              <a:t>Time Diary #1</a:t>
            </a:r>
            <a:r>
              <a:rPr lang="en-US" sz="1550" dirty="0" smtClean="0"/>
              <a:t/>
            </a:r>
            <a:br>
              <a:rPr lang="en-US" sz="1550" dirty="0" smtClean="0"/>
            </a:br>
            <a:r>
              <a:rPr lang="en-US" sz="1550" dirty="0" smtClean="0"/>
              <a:t>9:45am Wake up</a:t>
            </a:r>
            <a:br>
              <a:rPr lang="en-US" sz="1550" dirty="0" smtClean="0"/>
            </a:br>
            <a:r>
              <a:rPr lang="en-US" sz="1550" dirty="0" smtClean="0"/>
              <a:t>9:50am-10:00am Shower</a:t>
            </a:r>
            <a:br>
              <a:rPr lang="en-US" sz="1550" dirty="0" smtClean="0"/>
            </a:br>
            <a:r>
              <a:rPr lang="en-US" sz="1550" dirty="0" smtClean="0"/>
              <a:t>10:00am-10:45am Get ready for class</a:t>
            </a:r>
            <a:br>
              <a:rPr lang="en-US" sz="1550" dirty="0" smtClean="0"/>
            </a:br>
            <a:r>
              <a:rPr lang="en-US" sz="1550" dirty="0" smtClean="0"/>
              <a:t>10:45am-11:00am Go to Class</a:t>
            </a:r>
            <a:br>
              <a:rPr lang="en-US" sz="1550" dirty="0" smtClean="0"/>
            </a:br>
            <a:r>
              <a:rPr lang="en-US" sz="1550" dirty="0" smtClean="0"/>
              <a:t>11:00am-11:50am Class</a:t>
            </a:r>
            <a:br>
              <a:rPr lang="en-US" sz="1550" dirty="0" smtClean="0"/>
            </a:br>
            <a:r>
              <a:rPr lang="en-US" sz="1550" dirty="0" smtClean="0"/>
              <a:t>12:00am-12:50pm Class</a:t>
            </a:r>
            <a:br>
              <a:rPr lang="en-US" sz="1550" dirty="0" smtClean="0"/>
            </a:br>
            <a:r>
              <a:rPr lang="en-US" sz="1550" dirty="0" smtClean="0">
                <a:solidFill>
                  <a:schemeClr val="bg2">
                    <a:lumMod val="50000"/>
                  </a:schemeClr>
                </a:solidFill>
              </a:rPr>
              <a:t>12:50pm-1:00pm Back to dorm</a:t>
            </a:r>
            <a:br>
              <a:rPr lang="en-US" sz="1550" dirty="0" smtClean="0">
                <a:solidFill>
                  <a:schemeClr val="bg2">
                    <a:lumMod val="50000"/>
                  </a:schemeClr>
                </a:solidFill>
              </a:rPr>
            </a:br>
            <a:r>
              <a:rPr lang="en-US" sz="1550" dirty="0" smtClean="0">
                <a:solidFill>
                  <a:schemeClr val="bg2">
                    <a:lumMod val="50000"/>
                  </a:schemeClr>
                </a:solidFill>
              </a:rPr>
              <a:t>1:00pm-1:05pm Clean room</a:t>
            </a:r>
            <a:br>
              <a:rPr lang="en-US" sz="1550" dirty="0" smtClean="0">
                <a:solidFill>
                  <a:schemeClr val="bg2">
                    <a:lumMod val="50000"/>
                  </a:schemeClr>
                </a:solidFill>
              </a:rPr>
            </a:br>
            <a:r>
              <a:rPr lang="en-US" sz="1550" dirty="0" smtClean="0">
                <a:solidFill>
                  <a:schemeClr val="bg2">
                    <a:lumMod val="50000"/>
                  </a:schemeClr>
                </a:solidFill>
              </a:rPr>
              <a:t>1:05pm-1:50pm Homework</a:t>
            </a:r>
            <a:r>
              <a:rPr lang="en-US" sz="1550" dirty="0" smtClean="0"/>
              <a:t/>
            </a:r>
            <a:br>
              <a:rPr lang="en-US" sz="1550" dirty="0" smtClean="0"/>
            </a:br>
            <a:r>
              <a:rPr lang="en-US" sz="1550" dirty="0" smtClean="0"/>
              <a:t>1:50pm-2:30pm Lunch</a:t>
            </a:r>
            <a:br>
              <a:rPr lang="en-US" sz="1550" dirty="0" smtClean="0"/>
            </a:br>
            <a:r>
              <a:rPr lang="en-US" sz="1550" dirty="0" smtClean="0"/>
              <a:t>2:30pm-2:45pm Get ready for class</a:t>
            </a:r>
            <a:br>
              <a:rPr lang="en-US" sz="1550" dirty="0" smtClean="0"/>
            </a:br>
            <a:r>
              <a:rPr lang="en-US" sz="1550" dirty="0" smtClean="0"/>
              <a:t>2:45pm-3:00pm Walk to class</a:t>
            </a:r>
            <a:br>
              <a:rPr lang="en-US" sz="1550" dirty="0" smtClean="0"/>
            </a:br>
            <a:r>
              <a:rPr lang="en-US" sz="1550" dirty="0" smtClean="0"/>
              <a:t>3:00pm-4:15pm Class</a:t>
            </a:r>
            <a:br>
              <a:rPr lang="en-US" sz="1550" dirty="0" smtClean="0"/>
            </a:br>
            <a:r>
              <a:rPr lang="en-US" sz="1550" dirty="0" smtClean="0"/>
              <a:t>4:15pm-4:30pm Walk to class</a:t>
            </a:r>
            <a:br>
              <a:rPr lang="en-US" sz="1550" dirty="0" smtClean="0"/>
            </a:br>
            <a:r>
              <a:rPr lang="en-US" sz="1550" dirty="0" smtClean="0"/>
              <a:t>4:30pm-5:45pm Class</a:t>
            </a:r>
            <a:br>
              <a:rPr lang="en-US" sz="1550" dirty="0" smtClean="0"/>
            </a:br>
            <a:r>
              <a:rPr lang="en-US" sz="1550" dirty="0" smtClean="0"/>
              <a:t>5:46pm-6:00pm Go to dinner</a:t>
            </a:r>
            <a:br>
              <a:rPr lang="en-US" sz="1550" dirty="0" smtClean="0"/>
            </a:br>
            <a:r>
              <a:rPr lang="en-US" sz="1550" dirty="0" smtClean="0"/>
              <a:t>6:00pm-7:00pm Dinner</a:t>
            </a:r>
            <a:br>
              <a:rPr lang="en-US" sz="1550" dirty="0" smtClean="0"/>
            </a:br>
            <a:r>
              <a:rPr lang="en-US" sz="1550" dirty="0" smtClean="0">
                <a:solidFill>
                  <a:schemeClr val="bg2">
                    <a:lumMod val="50000"/>
                  </a:schemeClr>
                </a:solidFill>
              </a:rPr>
              <a:t>7:00pm-8:45pm Hang out with friends</a:t>
            </a:r>
            <a:r>
              <a:rPr lang="en-US" sz="1550" dirty="0" smtClean="0"/>
              <a:t/>
            </a:r>
            <a:br>
              <a:rPr lang="en-US" sz="1550" dirty="0" smtClean="0"/>
            </a:br>
            <a:r>
              <a:rPr lang="en-US" sz="1550" dirty="0" smtClean="0">
                <a:solidFill>
                  <a:schemeClr val="bg2">
                    <a:lumMod val="50000"/>
                  </a:schemeClr>
                </a:solidFill>
              </a:rPr>
              <a:t>8:45pm-10:00pm Meetings</a:t>
            </a:r>
            <a:r>
              <a:rPr lang="en-US" sz="1550" dirty="0" smtClean="0"/>
              <a:t/>
            </a:r>
            <a:br>
              <a:rPr lang="en-US" sz="1550" dirty="0" smtClean="0"/>
            </a:br>
            <a:r>
              <a:rPr lang="en-US" sz="1550" dirty="0" smtClean="0">
                <a:solidFill>
                  <a:schemeClr val="bg2">
                    <a:lumMod val="50000"/>
                  </a:schemeClr>
                </a:solidFill>
              </a:rPr>
              <a:t>10:00pm-12:00am Hang out with friends</a:t>
            </a:r>
            <a:r>
              <a:rPr lang="en-US" sz="1550" dirty="0" smtClean="0"/>
              <a:t/>
            </a:r>
            <a:br>
              <a:rPr lang="en-US" sz="1550" dirty="0" smtClean="0"/>
            </a:br>
            <a:r>
              <a:rPr lang="en-US" sz="1550" dirty="0" smtClean="0"/>
              <a:t>12:00am-9:45am Sleep</a:t>
            </a:r>
            <a:endParaRPr lang="en-US" sz="1550" dirty="0"/>
          </a:p>
        </p:txBody>
      </p:sp>
      <p:sp>
        <p:nvSpPr>
          <p:cNvPr id="4" name="Content Placeholder 3"/>
          <p:cNvSpPr>
            <a:spLocks noGrp="1"/>
          </p:cNvSpPr>
          <p:nvPr>
            <p:ph sz="half" idx="2"/>
          </p:nvPr>
        </p:nvSpPr>
        <p:spPr>
          <a:xfrm>
            <a:off x="4648200" y="1600200"/>
            <a:ext cx="4038600" cy="5897563"/>
          </a:xfrm>
        </p:spPr>
        <p:txBody>
          <a:bodyPr>
            <a:normAutofit fontScale="47500" lnSpcReduction="20000"/>
          </a:bodyPr>
          <a:lstStyle/>
          <a:p>
            <a:pPr marL="64008" indent="0">
              <a:buNone/>
            </a:pPr>
            <a:r>
              <a:rPr lang="en-US" sz="4200" b="1" dirty="0"/>
              <a:t>Time Diary #1 </a:t>
            </a:r>
            <a:r>
              <a:rPr lang="en-US" sz="4200" dirty="0"/>
              <a:t>is the daily schedule of a student who resides on campus. We can see that </a:t>
            </a:r>
            <a:r>
              <a:rPr lang="en-US" sz="4200" dirty="0" smtClean="0"/>
              <a:t>s/he spends </a:t>
            </a:r>
            <a:r>
              <a:rPr lang="en-US" sz="4200" dirty="0"/>
              <a:t>a lot of time in class and in their dorm room. It seems like they go back to their room after </a:t>
            </a:r>
            <a:r>
              <a:rPr lang="en-US" sz="4200" dirty="0" smtClean="0"/>
              <a:t>each of </a:t>
            </a:r>
            <a:r>
              <a:rPr lang="en-US" sz="4200" dirty="0"/>
              <a:t>their classes. </a:t>
            </a:r>
            <a:r>
              <a:rPr lang="en-US" sz="4200" dirty="0" smtClean="0"/>
              <a:t>S/he talks </a:t>
            </a:r>
            <a:r>
              <a:rPr lang="en-US" sz="4200" dirty="0"/>
              <a:t>about hanging out with friends </a:t>
            </a:r>
            <a:r>
              <a:rPr lang="en-US" sz="4200" dirty="0" smtClean="0"/>
              <a:t>at night. </a:t>
            </a:r>
            <a:r>
              <a:rPr lang="en-US" sz="4200" dirty="0"/>
              <a:t>These </a:t>
            </a:r>
            <a:r>
              <a:rPr lang="en-US" sz="4200" dirty="0" smtClean="0"/>
              <a:t>friends seem to be </a:t>
            </a:r>
            <a:r>
              <a:rPr lang="en-US" sz="4200" dirty="0"/>
              <a:t>other students who live in </a:t>
            </a:r>
            <a:r>
              <a:rPr lang="en-US" sz="4200" dirty="0" smtClean="0"/>
              <a:t>their building</a:t>
            </a:r>
            <a:r>
              <a:rPr lang="en-US" sz="4200" dirty="0"/>
              <a:t>. This student also mentions going to club meetings. This shows that </a:t>
            </a:r>
            <a:r>
              <a:rPr lang="en-US" sz="4200" dirty="0" smtClean="0"/>
              <a:t>s/he is </a:t>
            </a:r>
            <a:r>
              <a:rPr lang="en-US" sz="4200" dirty="0"/>
              <a:t>an active part of the Bloomsburg community.  Another thing we see is </a:t>
            </a:r>
            <a:r>
              <a:rPr lang="en-US" sz="4200" dirty="0" smtClean="0"/>
              <a:t>that s/he </a:t>
            </a:r>
            <a:r>
              <a:rPr lang="en-US" sz="4200" dirty="0"/>
              <a:t>does their homework in their room and does not mention going to the library. The student interviewed did not mention having a job.</a:t>
            </a:r>
          </a:p>
          <a:p>
            <a:endParaRPr lang="en-US" dirty="0"/>
          </a:p>
        </p:txBody>
      </p:sp>
    </p:spTree>
    <p:extLst>
      <p:ext uri="{BB962C8B-B14F-4D97-AF65-F5344CB8AC3E}">
        <p14:creationId xmlns:p14="http://schemas.microsoft.com/office/powerpoint/2010/main" val="4641624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524000"/>
            <a:ext cx="4038600" cy="5943600"/>
          </a:xfrm>
        </p:spPr>
        <p:txBody>
          <a:bodyPr>
            <a:normAutofit fontScale="40000" lnSpcReduction="20000"/>
          </a:bodyPr>
          <a:lstStyle/>
          <a:p>
            <a:pPr marL="64008" indent="0">
              <a:buNone/>
            </a:pPr>
            <a:r>
              <a:rPr lang="en-US" sz="4500" b="1" u="sng" dirty="0"/>
              <a:t>Time Diary #</a:t>
            </a:r>
            <a:r>
              <a:rPr lang="en-US" sz="4500" b="1" u="sng" dirty="0" smtClean="0"/>
              <a:t>2</a:t>
            </a:r>
            <a:r>
              <a:rPr lang="en-US" sz="4500" dirty="0"/>
              <a:t/>
            </a:r>
            <a:br>
              <a:rPr lang="en-US" sz="4500" dirty="0"/>
            </a:br>
            <a:r>
              <a:rPr lang="en-US" sz="4500" dirty="0"/>
              <a:t>7:00am Wake up</a:t>
            </a:r>
            <a:br>
              <a:rPr lang="en-US" sz="4500" dirty="0"/>
            </a:br>
            <a:r>
              <a:rPr lang="en-US" sz="4500" dirty="0"/>
              <a:t>8:00am-9:00am Shower and get ready</a:t>
            </a:r>
            <a:br>
              <a:rPr lang="en-US" sz="4500" dirty="0"/>
            </a:br>
            <a:r>
              <a:rPr lang="en-US" sz="4500" dirty="0"/>
              <a:t>9:00am-10:00am Class</a:t>
            </a:r>
            <a:br>
              <a:rPr lang="en-US" sz="4500" dirty="0"/>
            </a:br>
            <a:r>
              <a:rPr lang="en-US" sz="4500" dirty="0"/>
              <a:t>10:00am-11:00am Breakfast</a:t>
            </a:r>
            <a:br>
              <a:rPr lang="en-US" sz="4500" dirty="0"/>
            </a:br>
            <a:r>
              <a:rPr lang="en-US" sz="4500" dirty="0"/>
              <a:t>11:00am-12:00pm Class</a:t>
            </a:r>
            <a:br>
              <a:rPr lang="en-US" sz="4500" dirty="0"/>
            </a:br>
            <a:r>
              <a:rPr lang="en-US" sz="4500" dirty="0">
                <a:solidFill>
                  <a:schemeClr val="bg2">
                    <a:lumMod val="50000"/>
                  </a:schemeClr>
                </a:solidFill>
              </a:rPr>
              <a:t>12:00pm-1:00pm Lunch and studying</a:t>
            </a:r>
            <a:br>
              <a:rPr lang="en-US" sz="4500" dirty="0">
                <a:solidFill>
                  <a:schemeClr val="bg2">
                    <a:lumMod val="50000"/>
                  </a:schemeClr>
                </a:solidFill>
              </a:rPr>
            </a:br>
            <a:r>
              <a:rPr lang="en-US" sz="4500" dirty="0">
                <a:solidFill>
                  <a:schemeClr val="bg2">
                    <a:lumMod val="50000"/>
                  </a:schemeClr>
                </a:solidFill>
              </a:rPr>
              <a:t>1:00pm-3:00pm Studying/Homework</a:t>
            </a:r>
            <a:r>
              <a:rPr lang="en-US" sz="4500" dirty="0"/>
              <a:t/>
            </a:r>
            <a:br>
              <a:rPr lang="en-US" sz="4500" dirty="0"/>
            </a:br>
            <a:r>
              <a:rPr lang="en-US" sz="4500" dirty="0"/>
              <a:t>3:00pm-4:00pm Watch TV</a:t>
            </a:r>
            <a:br>
              <a:rPr lang="en-US" sz="4500" dirty="0"/>
            </a:br>
            <a:r>
              <a:rPr lang="en-US" sz="4500" dirty="0">
                <a:solidFill>
                  <a:schemeClr val="bg2">
                    <a:lumMod val="50000"/>
                  </a:schemeClr>
                </a:solidFill>
              </a:rPr>
              <a:t>4:00pm-5:00pm Talk/hang out with friends</a:t>
            </a:r>
            <a:r>
              <a:rPr lang="en-US" sz="4500" dirty="0"/>
              <a:t/>
            </a:r>
            <a:br>
              <a:rPr lang="en-US" sz="4500" dirty="0"/>
            </a:br>
            <a:r>
              <a:rPr lang="en-US" sz="4500" dirty="0"/>
              <a:t>5:00pm-6:00pm Research for class</a:t>
            </a:r>
            <a:br>
              <a:rPr lang="en-US" sz="4500" dirty="0"/>
            </a:br>
            <a:r>
              <a:rPr lang="en-US" sz="4500" dirty="0"/>
              <a:t>6:00pm-7:00pm Watch </a:t>
            </a:r>
            <a:r>
              <a:rPr lang="en-US" sz="4500" dirty="0" err="1"/>
              <a:t>Tv</a:t>
            </a:r>
            <a:r>
              <a:rPr lang="en-US" sz="4500" dirty="0"/>
              <a:t>/go to the Rec Center</a:t>
            </a:r>
            <a:br>
              <a:rPr lang="en-US" sz="4500" dirty="0"/>
            </a:br>
            <a:r>
              <a:rPr lang="en-US" sz="4500" dirty="0">
                <a:solidFill>
                  <a:schemeClr val="bg2">
                    <a:lumMod val="50000"/>
                  </a:schemeClr>
                </a:solidFill>
              </a:rPr>
              <a:t>7:00pm-8:00pm Play soccer at the Rec </a:t>
            </a:r>
            <a:r>
              <a:rPr lang="en-US" sz="4500" dirty="0" smtClean="0">
                <a:solidFill>
                  <a:schemeClr val="bg2">
                    <a:lumMod val="50000"/>
                  </a:schemeClr>
                </a:solidFill>
              </a:rPr>
              <a:t>Center with friends</a:t>
            </a:r>
            <a:r>
              <a:rPr lang="en-US" sz="4500" dirty="0"/>
              <a:t/>
            </a:r>
            <a:br>
              <a:rPr lang="en-US" sz="4500" dirty="0"/>
            </a:br>
            <a:r>
              <a:rPr lang="en-US" sz="4500" dirty="0"/>
              <a:t>8:00pm-9:00pm Quick snack/Shower</a:t>
            </a:r>
            <a:br>
              <a:rPr lang="en-US" sz="4500" dirty="0"/>
            </a:br>
            <a:r>
              <a:rPr lang="en-US" sz="4500" dirty="0"/>
              <a:t>9:00pm-10:00pm Watch a movie and the Phillies game</a:t>
            </a:r>
            <a:br>
              <a:rPr lang="en-US" sz="4500" dirty="0"/>
            </a:br>
            <a:r>
              <a:rPr lang="en-US" sz="4500" dirty="0"/>
              <a:t>10:00pm-11:00pm Watch TV</a:t>
            </a:r>
            <a:br>
              <a:rPr lang="en-US" sz="4500" dirty="0"/>
            </a:br>
            <a:r>
              <a:rPr lang="en-US" sz="4500" dirty="0"/>
              <a:t>11:00pm-12:00am Homework and sleep﻿</a:t>
            </a:r>
          </a:p>
          <a:p>
            <a:endParaRPr lang="en-US" dirty="0"/>
          </a:p>
        </p:txBody>
      </p:sp>
      <p:sp>
        <p:nvSpPr>
          <p:cNvPr id="4" name="Content Placeholder 3"/>
          <p:cNvSpPr>
            <a:spLocks noGrp="1"/>
          </p:cNvSpPr>
          <p:nvPr>
            <p:ph sz="half" idx="2"/>
          </p:nvPr>
        </p:nvSpPr>
        <p:spPr>
          <a:xfrm>
            <a:off x="4648200" y="1600200"/>
            <a:ext cx="4038600" cy="5105400"/>
          </a:xfrm>
        </p:spPr>
        <p:txBody>
          <a:bodyPr>
            <a:normAutofit fontScale="40000" lnSpcReduction="20000"/>
          </a:bodyPr>
          <a:lstStyle/>
          <a:p>
            <a:pPr marL="64008" indent="0">
              <a:buNone/>
            </a:pPr>
            <a:r>
              <a:rPr lang="en-US" sz="5000" b="1" dirty="0"/>
              <a:t>Time Dairy #2 </a:t>
            </a:r>
            <a:r>
              <a:rPr lang="en-US" sz="5000" dirty="0"/>
              <a:t>is a 12 hour report of a student who resides on campus. </a:t>
            </a:r>
            <a:r>
              <a:rPr lang="en-US" sz="5000" dirty="0" smtClean="0"/>
              <a:t>S/he </a:t>
            </a:r>
            <a:r>
              <a:rPr lang="en-US" sz="5000" dirty="0"/>
              <a:t>spends a lot of time in class and hanging out with friends. We can see that this student does homework and studies in their room. </a:t>
            </a:r>
            <a:r>
              <a:rPr lang="en-US" sz="5000" dirty="0" smtClean="0"/>
              <a:t>S/he seems </a:t>
            </a:r>
            <a:r>
              <a:rPr lang="en-US" sz="5000" dirty="0"/>
              <a:t>to get this work done between classes. The end of the day consists of relaxing and hanging out with friends. </a:t>
            </a:r>
            <a:r>
              <a:rPr lang="en-US" sz="5000" dirty="0" smtClean="0"/>
              <a:t>S/he </a:t>
            </a:r>
            <a:r>
              <a:rPr lang="en-US" sz="5000" dirty="0"/>
              <a:t>talks about watching TV and going to the Rec Center</a:t>
            </a:r>
            <a:r>
              <a:rPr lang="en-US" sz="5000" dirty="0" smtClean="0"/>
              <a:t>. This two activities are ones that take place on campus. </a:t>
            </a:r>
            <a:r>
              <a:rPr lang="en-US" sz="5000" dirty="0"/>
              <a:t>We can conclude that the student </a:t>
            </a:r>
            <a:r>
              <a:rPr lang="en-US" sz="5000" dirty="0" smtClean="0"/>
              <a:t>likes </a:t>
            </a:r>
            <a:r>
              <a:rPr lang="en-US" sz="5000" dirty="0"/>
              <a:t>to relax at times but also likes being active. </a:t>
            </a:r>
            <a:r>
              <a:rPr lang="en-US" sz="5000" dirty="0" smtClean="0"/>
              <a:t>S/he </a:t>
            </a:r>
            <a:r>
              <a:rPr lang="en-US" sz="5000" dirty="0"/>
              <a:t>seems to enjoy hanging out with friends who are most likely fellow residential students. </a:t>
            </a:r>
          </a:p>
          <a:p>
            <a:endParaRPr lang="en-US" dirty="0"/>
          </a:p>
        </p:txBody>
      </p:sp>
    </p:spTree>
    <p:extLst>
      <p:ext uri="{BB962C8B-B14F-4D97-AF65-F5344CB8AC3E}">
        <p14:creationId xmlns:p14="http://schemas.microsoft.com/office/powerpoint/2010/main" val="3566374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600200"/>
            <a:ext cx="4038600" cy="5257800"/>
          </a:xfrm>
        </p:spPr>
        <p:txBody>
          <a:bodyPr>
            <a:normAutofit fontScale="70000" lnSpcReduction="20000"/>
          </a:bodyPr>
          <a:lstStyle/>
          <a:p>
            <a:pPr marL="64008" indent="0">
              <a:buNone/>
            </a:pPr>
            <a:r>
              <a:rPr lang="en-US" b="1" u="sng" dirty="0"/>
              <a:t>Time Diary #3</a:t>
            </a:r>
            <a:r>
              <a:rPr lang="en-US" dirty="0"/>
              <a:t/>
            </a:r>
            <a:br>
              <a:rPr lang="en-US" dirty="0"/>
            </a:br>
            <a:r>
              <a:rPr lang="en-US" dirty="0"/>
              <a:t>9:00am Woke up</a:t>
            </a:r>
            <a:br>
              <a:rPr lang="en-US" dirty="0"/>
            </a:br>
            <a:r>
              <a:rPr lang="en-US" dirty="0"/>
              <a:t>9:30am-10:00am Got a shower</a:t>
            </a:r>
            <a:br>
              <a:rPr lang="en-US" dirty="0"/>
            </a:br>
            <a:r>
              <a:rPr lang="en-US" dirty="0"/>
              <a:t>10:00am-10:45am Put make up on/ got dresses/ did hair</a:t>
            </a:r>
            <a:br>
              <a:rPr lang="en-US" dirty="0"/>
            </a:br>
            <a:r>
              <a:rPr lang="en-US" dirty="0"/>
              <a:t>10:45am-11:00am Walked to class</a:t>
            </a:r>
            <a:br>
              <a:rPr lang="en-US" dirty="0"/>
            </a:br>
            <a:r>
              <a:rPr lang="en-US" dirty="0"/>
              <a:t>11:00am-11:50am Class</a:t>
            </a:r>
            <a:br>
              <a:rPr lang="en-US" dirty="0"/>
            </a:br>
            <a:r>
              <a:rPr lang="en-US" dirty="0">
                <a:solidFill>
                  <a:schemeClr val="bg2">
                    <a:lumMod val="50000"/>
                  </a:schemeClr>
                </a:solidFill>
              </a:rPr>
              <a:t>11:50am-12:30pm Cleaned my room </a:t>
            </a:r>
            <a:r>
              <a:rPr lang="en-US" dirty="0"/>
              <a:t/>
            </a:r>
            <a:br>
              <a:rPr lang="en-US" dirty="0"/>
            </a:br>
            <a:r>
              <a:rPr lang="en-US" dirty="0"/>
              <a:t>12:30pm-1:30pm Lunch</a:t>
            </a:r>
            <a:br>
              <a:rPr lang="en-US" dirty="0"/>
            </a:br>
            <a:r>
              <a:rPr lang="en-US" dirty="0"/>
              <a:t>1:30pm-2:00pm Picked up package from post office/ Library </a:t>
            </a:r>
            <a:br>
              <a:rPr lang="en-US" dirty="0"/>
            </a:br>
            <a:r>
              <a:rPr lang="en-US" dirty="0"/>
              <a:t>2:00pm-4:50pm Biology Lab</a:t>
            </a:r>
            <a:br>
              <a:rPr lang="en-US" dirty="0"/>
            </a:br>
            <a:r>
              <a:rPr lang="en-US" dirty="0"/>
              <a:t>4:50pm-6:00pm Dinner</a:t>
            </a:r>
            <a:br>
              <a:rPr lang="en-US" dirty="0"/>
            </a:br>
            <a:r>
              <a:rPr lang="en-US" dirty="0">
                <a:solidFill>
                  <a:schemeClr val="bg2">
                    <a:lumMod val="50000"/>
                  </a:schemeClr>
                </a:solidFill>
              </a:rPr>
              <a:t>6:00pm-7:00pm Hung out in friends room</a:t>
            </a:r>
            <a:br>
              <a:rPr lang="en-US" dirty="0">
                <a:solidFill>
                  <a:schemeClr val="bg2">
                    <a:lumMod val="50000"/>
                  </a:schemeClr>
                </a:solidFill>
              </a:rPr>
            </a:br>
            <a:r>
              <a:rPr lang="en-US" dirty="0">
                <a:solidFill>
                  <a:schemeClr val="bg2">
                    <a:lumMod val="50000"/>
                  </a:schemeClr>
                </a:solidFill>
              </a:rPr>
              <a:t>7:00pm-8:00pm Football game</a:t>
            </a:r>
            <a:r>
              <a:rPr lang="en-US" dirty="0"/>
              <a:t/>
            </a:r>
            <a:br>
              <a:rPr lang="en-US" dirty="0"/>
            </a:br>
            <a:r>
              <a:rPr lang="en-US" dirty="0"/>
              <a:t>8:00pm-12:00am Study/ computer/ listen to music</a:t>
            </a:r>
            <a:br>
              <a:rPr lang="en-US" dirty="0"/>
            </a:br>
            <a:r>
              <a:rPr lang="en-US" dirty="0"/>
              <a:t>12:00am-9:00am Sleep</a:t>
            </a:r>
          </a:p>
          <a:p>
            <a:pPr marL="64008" indent="0">
              <a:buNone/>
            </a:pPr>
            <a:endParaRPr lang="en-US" dirty="0"/>
          </a:p>
        </p:txBody>
      </p:sp>
      <p:sp>
        <p:nvSpPr>
          <p:cNvPr id="4" name="Content Placeholder 3"/>
          <p:cNvSpPr>
            <a:spLocks noGrp="1"/>
          </p:cNvSpPr>
          <p:nvPr>
            <p:ph sz="half" idx="2"/>
          </p:nvPr>
        </p:nvSpPr>
        <p:spPr>
          <a:xfrm>
            <a:off x="4648200" y="1600200"/>
            <a:ext cx="4038600" cy="5257800"/>
          </a:xfrm>
        </p:spPr>
        <p:txBody>
          <a:bodyPr>
            <a:normAutofit fontScale="70000" lnSpcReduction="20000"/>
          </a:bodyPr>
          <a:lstStyle/>
          <a:p>
            <a:pPr marL="64008" indent="0">
              <a:buNone/>
            </a:pPr>
            <a:r>
              <a:rPr lang="en-US" b="1" dirty="0"/>
              <a:t>Time Diary #3 </a:t>
            </a:r>
            <a:r>
              <a:rPr lang="en-US" dirty="0"/>
              <a:t>is the daily schedule of a student who resides on campus at Bloomsburg University. The student spends a lot of time walking to and being in class. This student also seems to spend a lot of time in their room. It is a place for them to go between their classes. They mention cleaning their room between their classes. The student likes hanging out in their friend’s room. This shows that they have friends who live on campus like them. This student also talks about going to a university football game. They seem to be an active part of college life on campus.</a:t>
            </a:r>
          </a:p>
          <a:p>
            <a:endParaRPr lang="en-US" dirty="0"/>
          </a:p>
        </p:txBody>
      </p:sp>
    </p:spTree>
    <p:extLst>
      <p:ext uri="{BB962C8B-B14F-4D97-AF65-F5344CB8AC3E}">
        <p14:creationId xmlns:p14="http://schemas.microsoft.com/office/powerpoint/2010/main" val="1170392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524000"/>
            <a:ext cx="4038600" cy="5334000"/>
          </a:xfrm>
        </p:spPr>
        <p:txBody>
          <a:bodyPr>
            <a:noAutofit/>
          </a:bodyPr>
          <a:lstStyle/>
          <a:p>
            <a:pPr marL="64008" indent="0">
              <a:buNone/>
            </a:pPr>
            <a:r>
              <a:rPr lang="en-US" sz="2000" b="1" u="sng" dirty="0"/>
              <a:t>Time Diary #4</a:t>
            </a:r>
            <a:r>
              <a:rPr lang="en-US" sz="2000" dirty="0"/>
              <a:t/>
            </a:r>
            <a:br>
              <a:rPr lang="en-US" sz="2000" dirty="0"/>
            </a:br>
            <a:r>
              <a:rPr lang="en-US" sz="2000" dirty="0"/>
              <a:t>8:15am-9:30am Wake up, shower, get ready</a:t>
            </a:r>
            <a:br>
              <a:rPr lang="en-US" sz="2000" dirty="0"/>
            </a:br>
            <a:r>
              <a:rPr lang="en-US" sz="2000" dirty="0">
                <a:solidFill>
                  <a:schemeClr val="bg2">
                    <a:lumMod val="50000"/>
                  </a:schemeClr>
                </a:solidFill>
              </a:rPr>
              <a:t>9:30am-10:00am Drive to school</a:t>
            </a:r>
            <a:r>
              <a:rPr lang="en-US" sz="2000" dirty="0"/>
              <a:t/>
            </a:r>
            <a:br>
              <a:rPr lang="en-US" sz="2000" dirty="0"/>
            </a:br>
            <a:r>
              <a:rPr lang="en-US" sz="2000" dirty="0"/>
              <a:t>10:00am-11:00am Abnormal Psychology</a:t>
            </a:r>
            <a:br>
              <a:rPr lang="en-US" sz="2000" dirty="0"/>
            </a:br>
            <a:r>
              <a:rPr lang="en-US" sz="2000" dirty="0"/>
              <a:t>11:00am-12:00pm Childhood Development</a:t>
            </a:r>
            <a:br>
              <a:rPr lang="en-US" sz="2000" dirty="0"/>
            </a:br>
            <a:r>
              <a:rPr lang="en-US" sz="2000" dirty="0"/>
              <a:t>12:00pm-1:00pm Eat lunch</a:t>
            </a:r>
            <a:br>
              <a:rPr lang="en-US" sz="2000" dirty="0"/>
            </a:br>
            <a:r>
              <a:rPr lang="en-US" sz="2000" dirty="0"/>
              <a:t>1:00pm-2:00pm Statistics</a:t>
            </a:r>
            <a:br>
              <a:rPr lang="en-US" sz="2000" dirty="0"/>
            </a:br>
            <a:r>
              <a:rPr lang="en-US" sz="2000" dirty="0">
                <a:solidFill>
                  <a:schemeClr val="bg2">
                    <a:lumMod val="50000"/>
                  </a:schemeClr>
                </a:solidFill>
              </a:rPr>
              <a:t>2:00pm-4:00pm Drive home, homework</a:t>
            </a:r>
            <a:r>
              <a:rPr lang="en-US" sz="2000" dirty="0"/>
              <a:t/>
            </a:r>
            <a:br>
              <a:rPr lang="en-US" sz="2000" dirty="0"/>
            </a:br>
            <a:r>
              <a:rPr lang="en-US" sz="2000" dirty="0"/>
              <a:t>4:00pm-5:00pm Eat dinner</a:t>
            </a:r>
            <a:br>
              <a:rPr lang="en-US" sz="2000" dirty="0"/>
            </a:br>
            <a:r>
              <a:rPr lang="en-US" sz="2000" dirty="0">
                <a:solidFill>
                  <a:schemeClr val="bg2">
                    <a:lumMod val="50000"/>
                  </a:schemeClr>
                </a:solidFill>
              </a:rPr>
              <a:t>5:00pm-10:00pm Go to work</a:t>
            </a:r>
            <a:r>
              <a:rPr lang="en-US" sz="2000" dirty="0"/>
              <a:t/>
            </a:r>
            <a:br>
              <a:rPr lang="en-US" sz="2000" dirty="0"/>
            </a:br>
            <a:r>
              <a:rPr lang="en-US" sz="2000" dirty="0"/>
              <a:t>10:00pm-11:00pm Watch TV</a:t>
            </a:r>
            <a:br>
              <a:rPr lang="en-US" sz="2000" dirty="0"/>
            </a:br>
            <a:r>
              <a:rPr lang="en-US" sz="2000" dirty="0"/>
              <a:t>11:00pm-8:00am Go to sleep</a:t>
            </a:r>
          </a:p>
        </p:txBody>
      </p:sp>
      <p:sp>
        <p:nvSpPr>
          <p:cNvPr id="4" name="Content Placeholder 3"/>
          <p:cNvSpPr>
            <a:spLocks noGrp="1"/>
          </p:cNvSpPr>
          <p:nvPr>
            <p:ph sz="half" idx="2"/>
          </p:nvPr>
        </p:nvSpPr>
        <p:spPr>
          <a:xfrm>
            <a:off x="4648200" y="1524001"/>
            <a:ext cx="4038600" cy="5333999"/>
          </a:xfrm>
        </p:spPr>
        <p:txBody>
          <a:bodyPr>
            <a:normAutofit fontScale="55000" lnSpcReduction="20000"/>
          </a:bodyPr>
          <a:lstStyle/>
          <a:p>
            <a:pPr marL="64008" indent="0">
              <a:buNone/>
            </a:pPr>
            <a:r>
              <a:rPr lang="en-US" sz="3200" b="1" dirty="0"/>
              <a:t>Time Diary #4 </a:t>
            </a:r>
            <a:r>
              <a:rPr lang="en-US" sz="3200" dirty="0"/>
              <a:t>is the daily schedule of a student who commutes to college. This student talks about driving to school and must find the time that they must leave their house in order to get to class on time. </a:t>
            </a:r>
            <a:r>
              <a:rPr lang="en-US" sz="3200" dirty="0" smtClean="0"/>
              <a:t>In contrast with residential students, commuters must </a:t>
            </a:r>
            <a:r>
              <a:rPr lang="en-US" sz="3200" dirty="0"/>
              <a:t>drive to the campus, park their car, and walk to class. </a:t>
            </a:r>
            <a:r>
              <a:rPr lang="en-US" sz="3200" dirty="0" smtClean="0"/>
              <a:t>This </a:t>
            </a:r>
            <a:r>
              <a:rPr lang="en-US" sz="3200" dirty="0"/>
              <a:t>commuter student also mentions having a job. </a:t>
            </a:r>
            <a:r>
              <a:rPr lang="en-US" sz="3200" dirty="0" smtClean="0"/>
              <a:t>S/he gets </a:t>
            </a:r>
            <a:r>
              <a:rPr lang="en-US" sz="3200" dirty="0"/>
              <a:t>out of class, </a:t>
            </a:r>
            <a:r>
              <a:rPr lang="en-US" sz="3200" dirty="0" smtClean="0"/>
              <a:t>eats </a:t>
            </a:r>
            <a:r>
              <a:rPr lang="en-US" sz="3200" dirty="0"/>
              <a:t>dinner, and </a:t>
            </a:r>
            <a:r>
              <a:rPr lang="en-US" sz="3200" dirty="0" smtClean="0"/>
              <a:t>goes </a:t>
            </a:r>
            <a:r>
              <a:rPr lang="en-US" sz="3200" dirty="0"/>
              <a:t>to work. This shows that </a:t>
            </a:r>
            <a:r>
              <a:rPr lang="en-US" sz="3200" dirty="0" smtClean="0"/>
              <a:t>this </a:t>
            </a:r>
            <a:r>
              <a:rPr lang="en-US" sz="3200" dirty="0"/>
              <a:t>student </a:t>
            </a:r>
            <a:r>
              <a:rPr lang="en-US" sz="3200" dirty="0" smtClean="0"/>
              <a:t>has </a:t>
            </a:r>
            <a:r>
              <a:rPr lang="en-US" sz="3200" dirty="0"/>
              <a:t>a very busy schedule and not much free time</a:t>
            </a:r>
            <a:r>
              <a:rPr lang="en-US" sz="3200" dirty="0" smtClean="0"/>
              <a:t>. This may be one reason that this student does not mention hanging out with friends. </a:t>
            </a:r>
            <a:r>
              <a:rPr lang="en-US" sz="3200" dirty="0"/>
              <a:t>Many </a:t>
            </a:r>
            <a:r>
              <a:rPr lang="en-US" sz="3200" dirty="0" smtClean="0"/>
              <a:t>students </a:t>
            </a:r>
            <a:r>
              <a:rPr lang="en-US" sz="3200" dirty="0"/>
              <a:t>who commute </a:t>
            </a:r>
            <a:r>
              <a:rPr lang="en-US" sz="3200" dirty="0" smtClean="0"/>
              <a:t>have a </a:t>
            </a:r>
            <a:r>
              <a:rPr lang="en-US" sz="3200" dirty="0"/>
              <a:t>job which </a:t>
            </a:r>
            <a:r>
              <a:rPr lang="en-US" sz="3200" dirty="0" smtClean="0"/>
              <a:t>they </a:t>
            </a:r>
            <a:r>
              <a:rPr lang="en-US" sz="3200" dirty="0"/>
              <a:t>must balance with their school work.</a:t>
            </a:r>
          </a:p>
          <a:p>
            <a:pPr marL="64008" indent="0">
              <a:buNone/>
            </a:pPr>
            <a:endParaRPr lang="en-US" dirty="0"/>
          </a:p>
        </p:txBody>
      </p:sp>
    </p:spTree>
    <p:extLst>
      <p:ext uri="{BB962C8B-B14F-4D97-AF65-F5344CB8AC3E}">
        <p14:creationId xmlns:p14="http://schemas.microsoft.com/office/powerpoint/2010/main" val="20729815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Findings cont.</a:t>
            </a:r>
            <a:endParaRPr lang="en-US" dirty="0"/>
          </a:p>
        </p:txBody>
      </p:sp>
      <p:sp>
        <p:nvSpPr>
          <p:cNvPr id="3" name="Content Placeholder 2"/>
          <p:cNvSpPr>
            <a:spLocks noGrp="1"/>
          </p:cNvSpPr>
          <p:nvPr>
            <p:ph sz="half" idx="1"/>
          </p:nvPr>
        </p:nvSpPr>
        <p:spPr>
          <a:xfrm>
            <a:off x="457200" y="1600200"/>
            <a:ext cx="4038600" cy="5410200"/>
          </a:xfrm>
        </p:spPr>
        <p:txBody>
          <a:bodyPr>
            <a:noAutofit/>
          </a:bodyPr>
          <a:lstStyle/>
          <a:p>
            <a:pPr marL="64008" indent="0">
              <a:buNone/>
            </a:pPr>
            <a:r>
              <a:rPr lang="en-US" sz="1800" b="1" u="sng" dirty="0"/>
              <a:t>Time Diary #5</a:t>
            </a:r>
            <a:r>
              <a:rPr lang="en-US" sz="1800" dirty="0"/>
              <a:t/>
            </a:r>
            <a:br>
              <a:rPr lang="en-US" sz="1800" dirty="0"/>
            </a:br>
            <a:r>
              <a:rPr lang="en-US" sz="1800" dirty="0"/>
              <a:t>7:50am-8:30am Wake up/ get ready for class</a:t>
            </a:r>
            <a:br>
              <a:rPr lang="en-US" sz="1800" dirty="0"/>
            </a:br>
            <a:r>
              <a:rPr lang="en-US" sz="1800" dirty="0">
                <a:solidFill>
                  <a:schemeClr val="bg2">
                    <a:lumMod val="50000"/>
                  </a:schemeClr>
                </a:solidFill>
              </a:rPr>
              <a:t>8:30am-9:00am Drive to class</a:t>
            </a:r>
            <a:r>
              <a:rPr lang="en-US" sz="1800" dirty="0"/>
              <a:t/>
            </a:r>
            <a:br>
              <a:rPr lang="en-US" sz="1800" dirty="0"/>
            </a:br>
            <a:r>
              <a:rPr lang="en-US" sz="1800" dirty="0"/>
              <a:t>9:00am-10:00am Class</a:t>
            </a:r>
            <a:br>
              <a:rPr lang="en-US" sz="1800" dirty="0"/>
            </a:br>
            <a:r>
              <a:rPr lang="en-US" sz="1800" dirty="0"/>
              <a:t>10:00am-11:00am Class</a:t>
            </a:r>
            <a:br>
              <a:rPr lang="en-US" sz="1800" dirty="0"/>
            </a:br>
            <a:r>
              <a:rPr lang="en-US" sz="1800" dirty="0"/>
              <a:t>11:00am-12:00pm Class</a:t>
            </a:r>
            <a:br>
              <a:rPr lang="en-US" sz="1800" dirty="0"/>
            </a:br>
            <a:r>
              <a:rPr lang="en-US" sz="1800" dirty="0"/>
              <a:t>12:00pm-1:00pm Class</a:t>
            </a:r>
            <a:br>
              <a:rPr lang="en-US" sz="1800" dirty="0"/>
            </a:br>
            <a:r>
              <a:rPr lang="en-US" sz="1800" dirty="0">
                <a:solidFill>
                  <a:schemeClr val="bg2">
                    <a:lumMod val="50000"/>
                  </a:schemeClr>
                </a:solidFill>
              </a:rPr>
              <a:t>1:00pm-1:30pm Drive home</a:t>
            </a:r>
            <a:r>
              <a:rPr lang="en-US" sz="1800" dirty="0"/>
              <a:t/>
            </a:r>
            <a:br>
              <a:rPr lang="en-US" sz="1800" dirty="0"/>
            </a:br>
            <a:r>
              <a:rPr lang="en-US" sz="1800" dirty="0"/>
              <a:t>1:30pm-2:00pm Eat lunch</a:t>
            </a:r>
            <a:br>
              <a:rPr lang="en-US" sz="1800" dirty="0"/>
            </a:br>
            <a:r>
              <a:rPr lang="en-US" sz="1800" dirty="0">
                <a:solidFill>
                  <a:schemeClr val="bg2">
                    <a:lumMod val="50000"/>
                  </a:schemeClr>
                </a:solidFill>
              </a:rPr>
              <a:t>2:00pm-5:00pm Work</a:t>
            </a:r>
            <a:r>
              <a:rPr lang="en-US" sz="1800" dirty="0"/>
              <a:t/>
            </a:r>
            <a:br>
              <a:rPr lang="en-US" sz="1800" dirty="0"/>
            </a:br>
            <a:r>
              <a:rPr lang="en-US" sz="1800" dirty="0"/>
              <a:t>5:00pm-6:00pm School Work</a:t>
            </a:r>
            <a:br>
              <a:rPr lang="en-US" sz="1800" dirty="0"/>
            </a:br>
            <a:r>
              <a:rPr lang="en-US" sz="1800" dirty="0"/>
              <a:t>6:00pm-9:00pm Watch TV</a:t>
            </a:r>
            <a:br>
              <a:rPr lang="en-US" sz="1800" dirty="0"/>
            </a:br>
            <a:r>
              <a:rPr lang="en-US" sz="1800" dirty="0"/>
              <a:t>9:00pm-7:50am Sleep</a:t>
            </a:r>
          </a:p>
        </p:txBody>
      </p:sp>
      <p:sp>
        <p:nvSpPr>
          <p:cNvPr id="4" name="Content Placeholder 3"/>
          <p:cNvSpPr>
            <a:spLocks noGrp="1"/>
          </p:cNvSpPr>
          <p:nvPr>
            <p:ph sz="half" idx="2"/>
          </p:nvPr>
        </p:nvSpPr>
        <p:spPr>
          <a:xfrm>
            <a:off x="4572000" y="1600200"/>
            <a:ext cx="4038600" cy="5562600"/>
          </a:xfrm>
        </p:spPr>
        <p:txBody>
          <a:bodyPr>
            <a:normAutofit fontScale="47500" lnSpcReduction="20000"/>
          </a:bodyPr>
          <a:lstStyle/>
          <a:p>
            <a:pPr marL="64008" indent="0">
              <a:buNone/>
            </a:pPr>
            <a:r>
              <a:rPr lang="en-US" sz="3800" b="1" dirty="0"/>
              <a:t>Time Diary #5 </a:t>
            </a:r>
            <a:r>
              <a:rPr lang="en-US" sz="3800" dirty="0"/>
              <a:t>is the time diary of a commuter. This student also shows the time it takes them to get to school. </a:t>
            </a:r>
            <a:r>
              <a:rPr lang="en-US" sz="3800" dirty="0" smtClean="0"/>
              <a:t>The </a:t>
            </a:r>
            <a:r>
              <a:rPr lang="en-US" sz="3800" dirty="0"/>
              <a:t>drive to school forces them to get up at an earlier time than students who reside on campus. </a:t>
            </a:r>
            <a:r>
              <a:rPr lang="en-US" sz="3800" dirty="0" smtClean="0"/>
              <a:t>S/he has classes back </a:t>
            </a:r>
            <a:r>
              <a:rPr lang="en-US" sz="3800" dirty="0"/>
              <a:t>to back. This may be so there is no time in between where they must sit around. </a:t>
            </a:r>
            <a:r>
              <a:rPr lang="en-US" sz="3800" dirty="0" smtClean="0"/>
              <a:t>In contrast with residential students, students </a:t>
            </a:r>
            <a:r>
              <a:rPr lang="en-US" sz="3800" dirty="0"/>
              <a:t>who commute do not have a room to go back to and must find somewhere to go if they have a break between classes. One place students who have breaks might </a:t>
            </a:r>
            <a:r>
              <a:rPr lang="en-US" sz="3800" dirty="0" smtClean="0"/>
              <a:t>go to </a:t>
            </a:r>
            <a:r>
              <a:rPr lang="en-US" sz="3800" dirty="0"/>
              <a:t>at Bloomsburg University is the commuter lounge. </a:t>
            </a:r>
            <a:r>
              <a:rPr lang="en-US" sz="3800" dirty="0" smtClean="0"/>
              <a:t>Compared to residential students, many commuters mention </a:t>
            </a:r>
            <a:r>
              <a:rPr lang="en-US" sz="3800" dirty="0"/>
              <a:t>having a </a:t>
            </a:r>
            <a:r>
              <a:rPr lang="en-US" sz="3800" dirty="0" smtClean="0"/>
              <a:t>job. We </a:t>
            </a:r>
            <a:r>
              <a:rPr lang="en-US" sz="3800" dirty="0"/>
              <a:t>also do not see any time spent with friends in the time diary of this student.</a:t>
            </a:r>
          </a:p>
          <a:p>
            <a:pPr marL="64008" indent="0">
              <a:buNone/>
            </a:pPr>
            <a:endParaRPr lang="en-US" dirty="0"/>
          </a:p>
        </p:txBody>
      </p:sp>
    </p:spTree>
    <p:extLst>
      <p:ext uri="{BB962C8B-B14F-4D97-AF65-F5344CB8AC3E}">
        <p14:creationId xmlns:p14="http://schemas.microsoft.com/office/powerpoint/2010/main" val="1227327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Findings cont</a:t>
            </a:r>
            <a:r>
              <a:rPr lang="en-US" dirty="0"/>
              <a:t>.</a:t>
            </a:r>
          </a:p>
        </p:txBody>
      </p:sp>
      <p:sp>
        <p:nvSpPr>
          <p:cNvPr id="3" name="Content Placeholder 2"/>
          <p:cNvSpPr>
            <a:spLocks noGrp="1"/>
          </p:cNvSpPr>
          <p:nvPr>
            <p:ph sz="half" idx="1"/>
          </p:nvPr>
        </p:nvSpPr>
        <p:spPr>
          <a:xfrm>
            <a:off x="457200" y="1722437"/>
            <a:ext cx="4038600" cy="4983163"/>
          </a:xfrm>
        </p:spPr>
        <p:txBody>
          <a:bodyPr>
            <a:normAutofit fontScale="62500" lnSpcReduction="20000"/>
          </a:bodyPr>
          <a:lstStyle/>
          <a:p>
            <a:pPr marL="64008" indent="0">
              <a:buNone/>
            </a:pPr>
            <a:r>
              <a:rPr lang="en-US" b="1" u="sng" dirty="0"/>
              <a:t>Time Diary #6</a:t>
            </a:r>
            <a:endParaRPr lang="en-US" dirty="0"/>
          </a:p>
          <a:p>
            <a:pPr marL="64008" indent="0">
              <a:buNone/>
            </a:pPr>
            <a:r>
              <a:rPr lang="en-US" dirty="0"/>
              <a:t>6:20am-7:15am Wake up, shower, eat breakfast (cereal)</a:t>
            </a:r>
            <a:br>
              <a:rPr lang="en-US" dirty="0"/>
            </a:br>
            <a:r>
              <a:rPr lang="en-US" dirty="0">
                <a:solidFill>
                  <a:schemeClr val="bg2">
                    <a:lumMod val="50000"/>
                  </a:schemeClr>
                </a:solidFill>
              </a:rPr>
              <a:t>7:15am-7:45am Drive to Bloomsburg</a:t>
            </a:r>
            <a:r>
              <a:rPr lang="en-US" dirty="0"/>
              <a:t/>
            </a:r>
            <a:br>
              <a:rPr lang="en-US" dirty="0"/>
            </a:br>
            <a:r>
              <a:rPr lang="en-US" dirty="0"/>
              <a:t>7:45am-7:50am Get to Bloomsburg and walk to class </a:t>
            </a:r>
            <a:br>
              <a:rPr lang="en-US" dirty="0"/>
            </a:br>
            <a:r>
              <a:rPr lang="en-US" dirty="0"/>
              <a:t>8:00am-8:50am Class</a:t>
            </a:r>
            <a:br>
              <a:rPr lang="en-US" dirty="0"/>
            </a:br>
            <a:r>
              <a:rPr lang="en-US" dirty="0"/>
              <a:t>8:50am-10:50am Break/go for coffee</a:t>
            </a:r>
            <a:br>
              <a:rPr lang="en-US" dirty="0"/>
            </a:br>
            <a:r>
              <a:rPr lang="en-US" dirty="0"/>
              <a:t>10:50am-11:00am Walk to class</a:t>
            </a:r>
            <a:br>
              <a:rPr lang="en-US" dirty="0"/>
            </a:br>
            <a:r>
              <a:rPr lang="en-US" dirty="0"/>
              <a:t>11:00am-12:00pm Class</a:t>
            </a:r>
            <a:br>
              <a:rPr lang="en-US" dirty="0"/>
            </a:br>
            <a:r>
              <a:rPr lang="en-US" dirty="0">
                <a:solidFill>
                  <a:schemeClr val="bg2">
                    <a:lumMod val="50000"/>
                  </a:schemeClr>
                </a:solidFill>
              </a:rPr>
              <a:t>12:00pm-3:00pm Work at Anthropology Office</a:t>
            </a:r>
            <a:r>
              <a:rPr lang="en-US" dirty="0"/>
              <a:t/>
            </a:r>
            <a:br>
              <a:rPr lang="en-US" dirty="0"/>
            </a:br>
            <a:r>
              <a:rPr lang="en-US" dirty="0"/>
              <a:t>3:00pm-3:50pm Class</a:t>
            </a:r>
            <a:br>
              <a:rPr lang="en-US" dirty="0"/>
            </a:br>
            <a:r>
              <a:rPr lang="en-US" dirty="0">
                <a:solidFill>
                  <a:schemeClr val="bg2">
                    <a:lumMod val="50000"/>
                  </a:schemeClr>
                </a:solidFill>
              </a:rPr>
              <a:t>3:50pm-4:20pm Drive home</a:t>
            </a:r>
            <a:r>
              <a:rPr lang="en-US" dirty="0"/>
              <a:t/>
            </a:r>
            <a:br>
              <a:rPr lang="en-US" dirty="0"/>
            </a:br>
            <a:r>
              <a:rPr lang="en-US" dirty="0"/>
              <a:t>4:20pm-5:30pm Gym/Class Work</a:t>
            </a:r>
            <a:br>
              <a:rPr lang="en-US" dirty="0"/>
            </a:br>
            <a:r>
              <a:rPr lang="en-US" dirty="0"/>
              <a:t>5:30pm-6:30pm Dinner</a:t>
            </a:r>
            <a:br>
              <a:rPr lang="en-US" dirty="0"/>
            </a:br>
            <a:r>
              <a:rPr lang="en-US" dirty="0">
                <a:solidFill>
                  <a:schemeClr val="bg2">
                    <a:lumMod val="50000"/>
                  </a:schemeClr>
                </a:solidFill>
              </a:rPr>
              <a:t>6:30pm-9:00pm Work</a:t>
            </a:r>
            <a:r>
              <a:rPr lang="en-US" dirty="0"/>
              <a:t/>
            </a:r>
            <a:br>
              <a:rPr lang="en-US" dirty="0"/>
            </a:br>
            <a:r>
              <a:rPr lang="en-US" dirty="0"/>
              <a:t>9:00pm-10:00pm School Work</a:t>
            </a:r>
            <a:br>
              <a:rPr lang="en-US" dirty="0"/>
            </a:br>
            <a:r>
              <a:rPr lang="en-US" dirty="0"/>
              <a:t>10:00pm-11:00pm TV</a:t>
            </a:r>
            <a:br>
              <a:rPr lang="en-US" dirty="0"/>
            </a:br>
            <a:r>
              <a:rPr lang="en-US" dirty="0"/>
              <a:t>11:00pm-6:20am Sleep</a:t>
            </a:r>
          </a:p>
          <a:p>
            <a:pPr marL="64008" indent="0">
              <a:buNone/>
            </a:pPr>
            <a:endParaRPr lang="en-US" dirty="0"/>
          </a:p>
        </p:txBody>
      </p:sp>
      <p:sp>
        <p:nvSpPr>
          <p:cNvPr id="4" name="Content Placeholder 3"/>
          <p:cNvSpPr>
            <a:spLocks noGrp="1"/>
          </p:cNvSpPr>
          <p:nvPr>
            <p:ph sz="half" idx="2"/>
          </p:nvPr>
        </p:nvSpPr>
        <p:spPr>
          <a:xfrm>
            <a:off x="4648200" y="1600200"/>
            <a:ext cx="4038600" cy="5257800"/>
          </a:xfrm>
        </p:spPr>
        <p:txBody>
          <a:bodyPr>
            <a:normAutofit fontScale="62500" lnSpcReduction="20000"/>
          </a:bodyPr>
          <a:lstStyle/>
          <a:p>
            <a:pPr marL="64008" indent="0">
              <a:buNone/>
            </a:pPr>
            <a:r>
              <a:rPr lang="en-US" sz="3200" b="1" dirty="0"/>
              <a:t>Time Diary #6 </a:t>
            </a:r>
            <a:r>
              <a:rPr lang="en-US" sz="3200" dirty="0"/>
              <a:t>is of a student who does not reside on campus. The student mentions the time it takes to drive to school. </a:t>
            </a:r>
            <a:r>
              <a:rPr lang="en-US" sz="3200" dirty="0" smtClean="0"/>
              <a:t>S/he </a:t>
            </a:r>
            <a:r>
              <a:rPr lang="en-US" sz="3200" dirty="0"/>
              <a:t>also </a:t>
            </a:r>
            <a:r>
              <a:rPr lang="en-US" sz="3200" dirty="0" smtClean="0"/>
              <a:t>mentions </a:t>
            </a:r>
            <a:r>
              <a:rPr lang="en-US" sz="3200" dirty="0"/>
              <a:t>going to get coffee during their </a:t>
            </a:r>
            <a:r>
              <a:rPr lang="en-US" sz="3200" dirty="0" smtClean="0"/>
              <a:t>break. This </a:t>
            </a:r>
            <a:r>
              <a:rPr lang="en-US" sz="3200" dirty="0"/>
              <a:t>student </a:t>
            </a:r>
            <a:r>
              <a:rPr lang="en-US" sz="3200" dirty="0" smtClean="0"/>
              <a:t>talks </a:t>
            </a:r>
            <a:r>
              <a:rPr lang="en-US" sz="3200" dirty="0"/>
              <a:t>about working on campus along with working off campus. The student seems to have a very busy schedule that does not leave much time for friends. We do not see any time taken out of this student’s day to socialize with fellow students. This is a big difference when comparing </a:t>
            </a:r>
            <a:r>
              <a:rPr lang="en-US" sz="3200" dirty="0" smtClean="0"/>
              <a:t>this schedule </a:t>
            </a:r>
            <a:r>
              <a:rPr lang="en-US" sz="3200" dirty="0"/>
              <a:t>to </a:t>
            </a:r>
            <a:r>
              <a:rPr lang="en-US" sz="3200" dirty="0" smtClean="0"/>
              <a:t>the schedules of </a:t>
            </a:r>
            <a:r>
              <a:rPr lang="en-US" sz="3200" dirty="0"/>
              <a:t>students who reside on campus.</a:t>
            </a:r>
          </a:p>
          <a:p>
            <a:endParaRPr lang="en-US" dirty="0"/>
          </a:p>
        </p:txBody>
      </p:sp>
    </p:spTree>
    <p:extLst>
      <p:ext uri="{BB962C8B-B14F-4D97-AF65-F5344CB8AC3E}">
        <p14:creationId xmlns:p14="http://schemas.microsoft.com/office/powerpoint/2010/main" val="2584567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Dorm Rooms</a:t>
            </a:r>
            <a:endParaRPr lang="en-US" dirty="0"/>
          </a:p>
        </p:txBody>
      </p:sp>
      <p:sp>
        <p:nvSpPr>
          <p:cNvPr id="3" name="Content Placeholder 2"/>
          <p:cNvSpPr>
            <a:spLocks noGrp="1"/>
          </p:cNvSpPr>
          <p:nvPr>
            <p:ph idx="1"/>
          </p:nvPr>
        </p:nvSpPr>
        <p:spPr>
          <a:xfrm>
            <a:off x="457200" y="1547018"/>
            <a:ext cx="8229600" cy="4525963"/>
          </a:xfrm>
        </p:spPr>
        <p:txBody>
          <a:bodyPr/>
          <a:lstStyle/>
          <a:p>
            <a:r>
              <a:rPr lang="en-US" sz="2000" dirty="0" smtClean="0"/>
              <a:t>Many students who reside on campus tend to go back to their room between their classes.</a:t>
            </a:r>
          </a:p>
          <a:p>
            <a:r>
              <a:rPr lang="en-US" sz="2000" dirty="0" smtClean="0"/>
              <a:t>They reported doing their homework and studying in their room. We can see that this is true by the middle picture of the students desk and books.</a:t>
            </a:r>
          </a:p>
          <a:p>
            <a:r>
              <a:rPr lang="en-US" sz="2000" dirty="0" smtClean="0"/>
              <a:t>Below are pictures of the rooms of students who reside on campus.</a:t>
            </a:r>
          </a:p>
          <a:p>
            <a:pPr marL="0" indent="0">
              <a:buNone/>
            </a:pPr>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3810000"/>
            <a:ext cx="2495550" cy="2870200"/>
          </a:xfrm>
          <a:prstGeom prst="rect">
            <a:avLst/>
          </a:prstGeom>
          <a:ln w="57150">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6125" y="3810000"/>
            <a:ext cx="2571750" cy="2897909"/>
          </a:xfrm>
          <a:prstGeom prst="rect">
            <a:avLst/>
          </a:prstGeom>
          <a:ln w="57150">
            <a:solidFill>
              <a:schemeClr val="tx1"/>
            </a:solidFill>
          </a:ln>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3810000"/>
            <a:ext cx="2516332" cy="2897909"/>
          </a:xfrm>
          <a:prstGeom prst="rect">
            <a:avLst/>
          </a:prstGeom>
          <a:ln w="57150">
            <a:solidFill>
              <a:schemeClr val="tx1"/>
            </a:solidFill>
          </a:ln>
        </p:spPr>
      </p:pic>
    </p:spTree>
    <p:extLst>
      <p:ext uri="{BB962C8B-B14F-4D97-AF65-F5344CB8AC3E}">
        <p14:creationId xmlns:p14="http://schemas.microsoft.com/office/powerpoint/2010/main" val="32729350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Commuter Lounge</a:t>
            </a:r>
            <a:endParaRPr lang="en-US" dirty="0"/>
          </a:p>
        </p:txBody>
      </p:sp>
      <p:sp>
        <p:nvSpPr>
          <p:cNvPr id="3" name="Content Placeholder 2"/>
          <p:cNvSpPr>
            <a:spLocks noGrp="1"/>
          </p:cNvSpPr>
          <p:nvPr>
            <p:ph idx="1"/>
          </p:nvPr>
        </p:nvSpPr>
        <p:spPr/>
        <p:txBody>
          <a:bodyPr>
            <a:normAutofit/>
          </a:bodyPr>
          <a:lstStyle/>
          <a:p>
            <a:r>
              <a:rPr lang="en-US" sz="1800" dirty="0" smtClean="0"/>
              <a:t>The commuter lounge is a place for students who commute to campus. It is an area where students can go to relax, do work, or socialize.</a:t>
            </a:r>
          </a:p>
          <a:p>
            <a:r>
              <a:rPr lang="en-US" sz="1800" dirty="0" smtClean="0"/>
              <a:t>This is a place where commuter students go to since they do not have the luxury of going back to a dorm room.</a:t>
            </a:r>
            <a:endParaRPr lang="en-US" sz="1800" dirty="0"/>
          </a:p>
          <a:p>
            <a:pPr marL="0" indent="0">
              <a:buNone/>
            </a:pPr>
            <a:endParaRPr lang="en-US" sz="1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 y="3068782"/>
            <a:ext cx="2590800" cy="3454400"/>
          </a:xfrm>
          <a:prstGeom prst="rect">
            <a:avLst/>
          </a:prstGeom>
          <a:ln w="57150">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6600" y="3068782"/>
            <a:ext cx="2590800" cy="3454400"/>
          </a:xfrm>
          <a:prstGeom prst="rect">
            <a:avLst/>
          </a:prstGeom>
          <a:ln w="57150">
            <a:solidFill>
              <a:schemeClr val="tx1"/>
            </a:solidFill>
          </a:ln>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48400" y="3068782"/>
            <a:ext cx="2590800" cy="3454400"/>
          </a:xfrm>
          <a:prstGeom prst="rect">
            <a:avLst/>
          </a:prstGeom>
          <a:ln w="57150">
            <a:solidFill>
              <a:schemeClr val="tx1"/>
            </a:solidFill>
          </a:ln>
        </p:spPr>
      </p:pic>
    </p:spTree>
    <p:extLst>
      <p:ext uri="{BB962C8B-B14F-4D97-AF65-F5344CB8AC3E}">
        <p14:creationId xmlns:p14="http://schemas.microsoft.com/office/powerpoint/2010/main" val="956935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636"/>
            <a:ext cx="8229600" cy="1399032"/>
          </a:xfrm>
        </p:spPr>
        <p:txBody>
          <a:bodyPr/>
          <a:lstStyle/>
          <a:p>
            <a:pPr algn="ctr"/>
            <a:r>
              <a:rPr lang="en-US" dirty="0" smtClean="0"/>
              <a:t>Interpretation</a:t>
            </a:r>
            <a:endParaRPr lang="en-US" dirty="0"/>
          </a:p>
        </p:txBody>
      </p:sp>
      <p:sp>
        <p:nvSpPr>
          <p:cNvPr id="3" name="Content Placeholder 2"/>
          <p:cNvSpPr>
            <a:spLocks noGrp="1"/>
          </p:cNvSpPr>
          <p:nvPr>
            <p:ph idx="1"/>
          </p:nvPr>
        </p:nvSpPr>
        <p:spPr>
          <a:xfrm>
            <a:off x="228600" y="1560047"/>
            <a:ext cx="8686800" cy="5311808"/>
          </a:xfrm>
        </p:spPr>
        <p:txBody>
          <a:bodyPr/>
          <a:lstStyle/>
          <a:p>
            <a:pPr marL="406908"/>
            <a:r>
              <a:rPr lang="en-US" dirty="0" smtClean="0"/>
              <a:t>After looking at the data that I collected, I found that the experiences for commuters are very different than the experiences for students who live on campus.</a:t>
            </a:r>
          </a:p>
          <a:p>
            <a:pPr marL="406908"/>
            <a:r>
              <a:rPr lang="en-US" dirty="0" smtClean="0"/>
              <a:t>It seems like there are two distinct cultural groups that are present on campus. Students who commute have their own college culture that is different than the college culture for students who reside on campus.</a:t>
            </a:r>
            <a:endParaRPr lang="en-US" dirty="0"/>
          </a:p>
        </p:txBody>
      </p:sp>
    </p:spTree>
    <p:extLst>
      <p:ext uri="{BB962C8B-B14F-4D97-AF65-F5344CB8AC3E}">
        <p14:creationId xmlns:p14="http://schemas.microsoft.com/office/powerpoint/2010/main" val="6996879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Interpretation cont.</a:t>
            </a:r>
            <a:endParaRPr lang="en-US" dirty="0"/>
          </a:p>
        </p:txBody>
      </p:sp>
      <p:sp>
        <p:nvSpPr>
          <p:cNvPr id="3" name="Content Placeholder 2"/>
          <p:cNvSpPr>
            <a:spLocks noGrp="1"/>
          </p:cNvSpPr>
          <p:nvPr>
            <p:ph idx="1"/>
          </p:nvPr>
        </p:nvSpPr>
        <p:spPr/>
        <p:txBody>
          <a:bodyPr/>
          <a:lstStyle/>
          <a:p>
            <a:r>
              <a:rPr lang="en-US" dirty="0" smtClean="0"/>
              <a:t>Students who live on campus…</a:t>
            </a:r>
          </a:p>
          <a:p>
            <a:pPr lvl="1"/>
            <a:r>
              <a:rPr lang="en-US" dirty="0" smtClean="0"/>
              <a:t>Reported hanging out with friends in their time diaries</a:t>
            </a:r>
          </a:p>
          <a:p>
            <a:pPr lvl="1"/>
            <a:r>
              <a:rPr lang="en-US" dirty="0" smtClean="0"/>
              <a:t>Reported that they tend to study and do homework in their dorm room</a:t>
            </a:r>
          </a:p>
          <a:p>
            <a:pPr lvl="1"/>
            <a:r>
              <a:rPr lang="en-US" dirty="0" smtClean="0"/>
              <a:t>Spent the time between classes cleaning or relaxing in their room</a:t>
            </a:r>
          </a:p>
          <a:p>
            <a:pPr lvl="1"/>
            <a:r>
              <a:rPr lang="en-US" dirty="0" smtClean="0"/>
              <a:t>Seemed to be more involved with campus activities and clubs</a:t>
            </a:r>
            <a:endParaRPr lang="en-US" dirty="0"/>
          </a:p>
          <a:p>
            <a:pPr lvl="1"/>
            <a:endParaRPr lang="en-US" dirty="0"/>
          </a:p>
          <a:p>
            <a:pPr marL="457200" lvl="1" indent="0">
              <a:buNone/>
            </a:pPr>
            <a:endParaRPr lang="en-US" dirty="0"/>
          </a:p>
        </p:txBody>
      </p:sp>
    </p:spTree>
    <p:extLst>
      <p:ext uri="{BB962C8B-B14F-4D97-AF65-F5344CB8AC3E}">
        <p14:creationId xmlns:p14="http://schemas.microsoft.com/office/powerpoint/2010/main" val="2348365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a:t>
            </a:r>
            <a:endParaRPr lang="en-US" dirty="0"/>
          </a:p>
        </p:txBody>
      </p:sp>
      <p:sp>
        <p:nvSpPr>
          <p:cNvPr id="3" name="Content Placeholder 2"/>
          <p:cNvSpPr>
            <a:spLocks noGrp="1"/>
          </p:cNvSpPr>
          <p:nvPr>
            <p:ph idx="1"/>
          </p:nvPr>
        </p:nvSpPr>
        <p:spPr>
          <a:xfrm>
            <a:off x="457200" y="1600200"/>
            <a:ext cx="8229600" cy="4854608"/>
          </a:xfrm>
        </p:spPr>
        <p:txBody>
          <a:bodyPr/>
          <a:lstStyle/>
          <a:p>
            <a:pPr marL="406908"/>
            <a:r>
              <a:rPr lang="en-US" sz="2000" dirty="0" smtClean="0"/>
              <a:t>Many people say that college is a life changing experience. Is this experience the same for all students? I collected data to get a closer look at the different experiences that students have at college.</a:t>
            </a:r>
          </a:p>
          <a:p>
            <a:pPr marL="406908"/>
            <a:r>
              <a:rPr lang="en-US" sz="2000" dirty="0"/>
              <a:t>There are two different cultural groups present at college. I found in my research that the college culture for students who reside on campus was different than the college culture for students who commute.</a:t>
            </a:r>
          </a:p>
          <a:p>
            <a:pPr marL="64008" indent="0">
              <a:buNone/>
            </a:pPr>
            <a:endParaRPr lang="en-US" dirty="0" smtClean="0"/>
          </a:p>
          <a:p>
            <a:pPr marL="64008" indent="0">
              <a:buNone/>
            </a:pPr>
            <a:endParaRPr lang="en-US" dirty="0" smtClean="0"/>
          </a:p>
          <a:p>
            <a:pPr marL="64008" indent="0">
              <a:buNone/>
            </a:pPr>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6236" y="4267200"/>
            <a:ext cx="2147455" cy="2273020"/>
          </a:xfrm>
          <a:prstGeom prst="rect">
            <a:avLst/>
          </a:prstGeom>
          <a:ln w="57150">
            <a:solidFill>
              <a:schemeClr val="tx1"/>
            </a:solidFill>
          </a:ln>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200" y="4267200"/>
            <a:ext cx="2175164" cy="2273020"/>
          </a:xfrm>
          <a:prstGeom prst="rect">
            <a:avLst/>
          </a:prstGeom>
          <a:ln w="57150">
            <a:solidFill>
              <a:schemeClr val="tx1"/>
            </a:solidFill>
          </a:ln>
        </p:spPr>
      </p:pic>
    </p:spTree>
    <p:extLst>
      <p:ext uri="{BB962C8B-B14F-4D97-AF65-F5344CB8AC3E}">
        <p14:creationId xmlns:p14="http://schemas.microsoft.com/office/powerpoint/2010/main" val="37919856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Interpretation cont.</a:t>
            </a:r>
            <a:endParaRPr lang="en-US" dirty="0"/>
          </a:p>
        </p:txBody>
      </p:sp>
      <p:sp>
        <p:nvSpPr>
          <p:cNvPr id="3" name="Content Placeholder 2"/>
          <p:cNvSpPr>
            <a:spLocks noGrp="1"/>
          </p:cNvSpPr>
          <p:nvPr>
            <p:ph idx="1"/>
          </p:nvPr>
        </p:nvSpPr>
        <p:spPr>
          <a:xfrm>
            <a:off x="381000" y="1524000"/>
            <a:ext cx="8229600" cy="4525963"/>
          </a:xfrm>
        </p:spPr>
        <p:txBody>
          <a:bodyPr/>
          <a:lstStyle/>
          <a:p>
            <a:r>
              <a:rPr lang="en-US" dirty="0" smtClean="0"/>
              <a:t>Student who commute to college…</a:t>
            </a:r>
          </a:p>
          <a:p>
            <a:pPr lvl="1"/>
            <a:r>
              <a:rPr lang="en-US" dirty="0" smtClean="0"/>
              <a:t>Did not mention hanging out with friends in their time diaries</a:t>
            </a:r>
          </a:p>
          <a:p>
            <a:pPr lvl="1"/>
            <a:r>
              <a:rPr lang="en-US" dirty="0" smtClean="0"/>
              <a:t>Reported extra time spent waking up for class and driving to campus</a:t>
            </a:r>
          </a:p>
          <a:p>
            <a:pPr lvl="1"/>
            <a:r>
              <a:rPr lang="en-US" dirty="0" smtClean="0"/>
              <a:t>Made their schedules so they had back to back classes</a:t>
            </a:r>
          </a:p>
          <a:p>
            <a:pPr lvl="1"/>
            <a:r>
              <a:rPr lang="en-US" dirty="0"/>
              <a:t>R</a:t>
            </a:r>
            <a:r>
              <a:rPr lang="en-US" dirty="0" smtClean="0"/>
              <a:t>eported having a job </a:t>
            </a:r>
          </a:p>
          <a:p>
            <a:pPr lvl="1"/>
            <a:r>
              <a:rPr lang="en-US" dirty="0" smtClean="0"/>
              <a:t>Commuter lounge was an area for them to go to in their down time between classes</a:t>
            </a:r>
          </a:p>
          <a:p>
            <a:pPr marL="457200" lvl="1" indent="0">
              <a:buNone/>
            </a:pPr>
            <a:endParaRPr lang="en-US" dirty="0"/>
          </a:p>
        </p:txBody>
      </p:sp>
      <p:pic>
        <p:nvPicPr>
          <p:cNvPr id="2050" name="Picture 2" descr="C:\Users\Stehanie\AppData\Local\Microsoft\Windows\Temporary Internet Files\Content.IE5\LJK4GEL6\MC90005666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0" y="4465668"/>
            <a:ext cx="2667000" cy="2186668"/>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8540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a:t>
            </a:r>
            <a:endParaRPr lang="en-US" dirty="0"/>
          </a:p>
        </p:txBody>
      </p:sp>
      <p:sp>
        <p:nvSpPr>
          <p:cNvPr id="3" name="Content Placeholder 2"/>
          <p:cNvSpPr>
            <a:spLocks noGrp="1"/>
          </p:cNvSpPr>
          <p:nvPr>
            <p:ph idx="1"/>
          </p:nvPr>
        </p:nvSpPr>
        <p:spPr/>
        <p:txBody>
          <a:bodyPr>
            <a:normAutofit/>
          </a:bodyPr>
          <a:lstStyle/>
          <a:p>
            <a:pPr marL="64008" indent="0">
              <a:buNone/>
            </a:pPr>
            <a:r>
              <a:rPr lang="en-US" dirty="0" smtClean="0"/>
              <a:t>There are many reasons for these differences between commuters and students who reside on campus. Students who commute did not report hanging out with friends. One reason may be because they do not go out of their way to hang out with friends during the week. Students who reside on campus may spend more time hanging out with friends because it is convenient. Many of these students have friends who live next door or one floor down.</a:t>
            </a:r>
            <a:endParaRPr lang="en-US" dirty="0"/>
          </a:p>
        </p:txBody>
      </p:sp>
    </p:spTree>
    <p:extLst>
      <p:ext uri="{BB962C8B-B14F-4D97-AF65-F5344CB8AC3E}">
        <p14:creationId xmlns:p14="http://schemas.microsoft.com/office/powerpoint/2010/main" val="40171736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Conclusion cont.</a:t>
            </a:r>
            <a:endParaRPr lang="en-US" dirty="0"/>
          </a:p>
        </p:txBody>
      </p:sp>
      <p:sp>
        <p:nvSpPr>
          <p:cNvPr id="3" name="Content Placeholder 2"/>
          <p:cNvSpPr>
            <a:spLocks noGrp="1"/>
          </p:cNvSpPr>
          <p:nvPr>
            <p:ph idx="1"/>
          </p:nvPr>
        </p:nvSpPr>
        <p:spPr/>
        <p:txBody>
          <a:bodyPr>
            <a:normAutofit lnSpcReduction="10000"/>
          </a:bodyPr>
          <a:lstStyle/>
          <a:p>
            <a:pPr marL="64008" indent="0">
              <a:buNone/>
            </a:pPr>
            <a:r>
              <a:rPr lang="en-US" dirty="0" smtClean="0"/>
              <a:t>Students who commute to campus reported waking up at earlier times than students who reside on campus. Commuters must wake up and have enough time to drive to campus and walk to class. Students who live on campus are closer to their classes and do not have to wake up as early. Students who commute also seem to schedule their classes back to back. This is so they do not have time where they have to sit around. Students who dorm have the luxury of going back to their room to relax. Compared to residential students, commuters are not able to go back to their dorm room to study or get work done. Students who commute must spend their free time in the commuter lounge.</a:t>
            </a:r>
            <a:endParaRPr lang="en-US" dirty="0"/>
          </a:p>
        </p:txBody>
      </p:sp>
    </p:spTree>
    <p:extLst>
      <p:ext uri="{BB962C8B-B14F-4D97-AF65-F5344CB8AC3E}">
        <p14:creationId xmlns:p14="http://schemas.microsoft.com/office/powerpoint/2010/main" val="3644529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cont.</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Another thing I noticed when looking at my data was that many of the students who commute reported having a job. None of the students who reside on campus mentioned spending any time at work. I live on campus and do not have a job. Many of my friends who also live on campus do not have jobs. One reason for this may be due to transportation. Students who commute to school have the luxury of having their car at all times. Students who reside on campus park their cars in a lot that is not close to the building that they live in. This makes it difficult for them to travel to and from a job. One reason that students may decide to commute to college may be due to their job. Students who work may want to stay home for college so that they do not have to quit their job.</a:t>
            </a:r>
            <a:endParaRPr lang="en-US" dirty="0"/>
          </a:p>
        </p:txBody>
      </p:sp>
    </p:spTree>
    <p:extLst>
      <p:ext uri="{BB962C8B-B14F-4D97-AF65-F5344CB8AC3E}">
        <p14:creationId xmlns:p14="http://schemas.microsoft.com/office/powerpoint/2010/main" val="38139370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Do all students have the same experiences at college?</a:t>
            </a:r>
            <a:endParaRPr lang="en-US" sz="3600"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I believe that there are two distinct cultural groups present at college.</a:t>
            </a:r>
          </a:p>
          <a:p>
            <a:r>
              <a:rPr lang="en-US" dirty="0" smtClean="0"/>
              <a:t>These two different groups have different college experiences which are unique to their college culture.</a:t>
            </a:r>
          </a:p>
          <a:p>
            <a:r>
              <a:rPr lang="en-US" dirty="0" smtClean="0"/>
              <a:t>This research was done for Bloomsburg University, but seems to be something that may be present at many different universities.</a:t>
            </a:r>
          </a:p>
          <a:p>
            <a:r>
              <a:rPr lang="en-US" dirty="0" smtClean="0"/>
              <a:t>One thing to keep in mind is the area where the college is located. This may play a big factor in weather or not students will dorm or commute.</a:t>
            </a:r>
          </a:p>
        </p:txBody>
      </p:sp>
    </p:spTree>
    <p:extLst>
      <p:ext uri="{BB962C8B-B14F-4D97-AF65-F5344CB8AC3E}">
        <p14:creationId xmlns:p14="http://schemas.microsoft.com/office/powerpoint/2010/main" val="16964674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Do these two groups receive the same education?</a:t>
            </a:r>
            <a:endParaRPr lang="en-US" sz="4400" dirty="0"/>
          </a:p>
        </p:txBody>
      </p:sp>
      <p:sp>
        <p:nvSpPr>
          <p:cNvPr id="3" name="Content Placeholder 2"/>
          <p:cNvSpPr>
            <a:spLocks noGrp="1"/>
          </p:cNvSpPr>
          <p:nvPr>
            <p:ph idx="1"/>
          </p:nvPr>
        </p:nvSpPr>
        <p:spPr/>
        <p:txBody>
          <a:bodyPr>
            <a:normAutofit lnSpcReduction="10000"/>
          </a:bodyPr>
          <a:lstStyle/>
          <a:p>
            <a:r>
              <a:rPr lang="en-US" dirty="0" smtClean="0"/>
              <a:t>Education doesn’t always mean academics. Being educated can include social skills, life skills, and professional skills.</a:t>
            </a:r>
          </a:p>
          <a:p>
            <a:r>
              <a:rPr lang="en-US" dirty="0" smtClean="0"/>
              <a:t>Students who dorm seem to gain better social skills than students who commute. However, students who commute reported having jobs. This shows that these students are gaining better professional skills than the students who reside on campus. </a:t>
            </a:r>
          </a:p>
          <a:p>
            <a:r>
              <a:rPr lang="en-US" dirty="0" smtClean="0"/>
              <a:t>Overall, education means many different things. Students who are in college learn a variety of skills that help them to become better educated in many different areas.</a:t>
            </a:r>
          </a:p>
        </p:txBody>
      </p:sp>
    </p:spTree>
    <p:extLst>
      <p:ext uri="{BB962C8B-B14F-4D97-AF65-F5344CB8AC3E}">
        <p14:creationId xmlns:p14="http://schemas.microsoft.com/office/powerpoint/2010/main" val="9190748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a:solidFill>
                  <a:schemeClr val="bg2">
                    <a:lumMod val="50000"/>
                  </a:schemeClr>
                </a:solidFill>
              </a:rPr>
              <a:t>Heath, S and Street, B. (2008). </a:t>
            </a:r>
            <a:r>
              <a:rPr lang="en-US" i="1" dirty="0">
                <a:solidFill>
                  <a:schemeClr val="bg2">
                    <a:lumMod val="50000"/>
                  </a:schemeClr>
                </a:solidFill>
              </a:rPr>
              <a:t>On </a:t>
            </a:r>
            <a:r>
              <a:rPr lang="en-US" i="1" dirty="0" smtClean="0">
                <a:solidFill>
                  <a:schemeClr val="bg2">
                    <a:lumMod val="50000"/>
                  </a:schemeClr>
                </a:solidFill>
              </a:rPr>
              <a:t>Ethnography: Approaches </a:t>
            </a:r>
            <a:r>
              <a:rPr lang="en-US" i="1" dirty="0">
                <a:solidFill>
                  <a:schemeClr val="bg2">
                    <a:lumMod val="50000"/>
                  </a:schemeClr>
                </a:solidFill>
              </a:rPr>
              <a:t>to </a:t>
            </a:r>
            <a:r>
              <a:rPr lang="en-US" i="1" dirty="0" smtClean="0">
                <a:solidFill>
                  <a:schemeClr val="bg2">
                    <a:lumMod val="50000"/>
                  </a:schemeClr>
                </a:solidFill>
              </a:rPr>
              <a:t>Language </a:t>
            </a:r>
            <a:r>
              <a:rPr lang="en-US" i="1" dirty="0">
                <a:solidFill>
                  <a:schemeClr val="bg2">
                    <a:lumMod val="50000"/>
                  </a:schemeClr>
                </a:solidFill>
              </a:rPr>
              <a:t>and Literacy </a:t>
            </a:r>
            <a:r>
              <a:rPr lang="en-US" i="1" dirty="0" smtClean="0">
                <a:solidFill>
                  <a:schemeClr val="bg2">
                    <a:lumMod val="50000"/>
                  </a:schemeClr>
                </a:solidFill>
              </a:rPr>
              <a:t>Research</a:t>
            </a:r>
            <a:r>
              <a:rPr lang="en-US" dirty="0" smtClean="0">
                <a:solidFill>
                  <a:schemeClr val="bg2">
                    <a:lumMod val="50000"/>
                  </a:schemeClr>
                </a:solidFill>
              </a:rPr>
              <a:t>. New York: Teachers College</a:t>
            </a:r>
            <a:r>
              <a:rPr lang="en-US" dirty="0">
                <a:solidFill>
                  <a:schemeClr val="bg2">
                    <a:lumMod val="50000"/>
                  </a:schemeClr>
                </a:solidFill>
              </a:rPr>
              <a:t>. Print</a:t>
            </a:r>
            <a:r>
              <a:rPr lang="en-US" dirty="0" smtClean="0">
                <a:solidFill>
                  <a:schemeClr val="bg2">
                    <a:lumMod val="50000"/>
                  </a:schemeClr>
                </a:solidFill>
              </a:rPr>
              <a:t>.</a:t>
            </a:r>
          </a:p>
          <a:p>
            <a:r>
              <a:rPr lang="en-US" dirty="0" smtClean="0">
                <a:solidFill>
                  <a:schemeClr val="bg2">
                    <a:lumMod val="50000"/>
                  </a:schemeClr>
                </a:solidFill>
              </a:rPr>
              <a:t>Nathan</a:t>
            </a:r>
            <a:r>
              <a:rPr lang="en-US" dirty="0">
                <a:solidFill>
                  <a:schemeClr val="bg2">
                    <a:lumMod val="50000"/>
                  </a:schemeClr>
                </a:solidFill>
              </a:rPr>
              <a:t>, Rebekah. </a:t>
            </a:r>
            <a:r>
              <a:rPr lang="en-US" i="1" dirty="0">
                <a:solidFill>
                  <a:schemeClr val="bg2">
                    <a:lumMod val="50000"/>
                  </a:schemeClr>
                </a:solidFill>
              </a:rPr>
              <a:t>My Freshman Year: What a Professor Learned by Becoming a Student</a:t>
            </a:r>
            <a:r>
              <a:rPr lang="en-US" dirty="0">
                <a:solidFill>
                  <a:schemeClr val="bg2">
                    <a:lumMod val="50000"/>
                  </a:schemeClr>
                </a:solidFill>
              </a:rPr>
              <a:t>. New York: Cornell University Press, 2005</a:t>
            </a:r>
            <a:r>
              <a:rPr lang="en-US" dirty="0" smtClean="0">
                <a:solidFill>
                  <a:schemeClr val="bg2">
                    <a:lumMod val="50000"/>
                  </a:schemeClr>
                </a:solidFill>
              </a:rPr>
              <a:t>.</a:t>
            </a:r>
          </a:p>
          <a:p>
            <a:r>
              <a:rPr lang="en-US" dirty="0">
                <a:solidFill>
                  <a:schemeClr val="bg2">
                    <a:lumMod val="50000"/>
                  </a:schemeClr>
                </a:solidFill>
              </a:rPr>
              <a:t>www.barnesandnoble.com</a:t>
            </a:r>
          </a:p>
          <a:p>
            <a:r>
              <a:rPr lang="en-US" dirty="0" smtClean="0">
                <a:solidFill>
                  <a:schemeClr val="bg2">
                    <a:lumMod val="50000"/>
                  </a:schemeClr>
                </a:solidFill>
              </a:rPr>
              <a:t>www.webuyallhome-usa.com</a:t>
            </a:r>
          </a:p>
          <a:p>
            <a:pPr marL="0" indent="0">
              <a:buNone/>
            </a:pPr>
            <a:endParaRPr lang="en-US" dirty="0">
              <a:solidFill>
                <a:schemeClr val="bg2">
                  <a:lumMod val="50000"/>
                </a:schemeClr>
              </a:solidFill>
            </a:endParaRPr>
          </a:p>
          <a:p>
            <a:endParaRPr lang="en-US" dirty="0"/>
          </a:p>
        </p:txBody>
      </p:sp>
    </p:spTree>
    <p:extLst>
      <p:ext uri="{BB962C8B-B14F-4D97-AF65-F5344CB8AC3E}">
        <p14:creationId xmlns:p14="http://schemas.microsoft.com/office/powerpoint/2010/main" val="788094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855"/>
            <a:ext cx="8229600" cy="1399032"/>
          </a:xfrm>
        </p:spPr>
        <p:txBody>
          <a:bodyPr/>
          <a:lstStyle/>
          <a:p>
            <a:pPr algn="ctr"/>
            <a:r>
              <a:rPr lang="en-US" i="1" dirty="0" smtClean="0"/>
              <a:t>My freshmen Year</a:t>
            </a:r>
            <a:endParaRPr lang="en-US" i="1" dirty="0"/>
          </a:p>
        </p:txBody>
      </p:sp>
      <p:sp>
        <p:nvSpPr>
          <p:cNvPr id="3" name="Content Placeholder 2"/>
          <p:cNvSpPr>
            <a:spLocks noGrp="1"/>
          </p:cNvSpPr>
          <p:nvPr>
            <p:ph idx="1"/>
          </p:nvPr>
        </p:nvSpPr>
        <p:spPr>
          <a:xfrm>
            <a:off x="381000" y="1549169"/>
            <a:ext cx="8229600" cy="5235608"/>
          </a:xfrm>
        </p:spPr>
        <p:txBody>
          <a:bodyPr>
            <a:normAutofit/>
          </a:bodyPr>
          <a:lstStyle/>
          <a:p>
            <a:pPr marL="406908"/>
            <a:r>
              <a:rPr lang="en-US" sz="2400" dirty="0" smtClean="0"/>
              <a:t>Rebekah Nathan was a cultural anthropologist who did similar research to </a:t>
            </a:r>
            <a:r>
              <a:rPr lang="en-US" dirty="0" smtClean="0"/>
              <a:t>my study</a:t>
            </a:r>
            <a:r>
              <a:rPr lang="en-US" sz="2400" dirty="0" smtClean="0"/>
              <a:t> (Nathan, 2005, p.1). Nathan states, “I wanted to see what life was like as a student” (Nathan, 2005, p. 6).She enrolled herself in her university to get a better look at college life.</a:t>
            </a:r>
          </a:p>
          <a:p>
            <a:pPr marL="406908"/>
            <a:r>
              <a:rPr lang="en-US" dirty="0"/>
              <a:t>Many of the techniques that Nathan used were useful in my own </a:t>
            </a:r>
            <a:r>
              <a:rPr lang="en-US" dirty="0" smtClean="0"/>
              <a:t>study.</a:t>
            </a:r>
            <a:endParaRPr lang="en-US" dirty="0"/>
          </a:p>
          <a:p>
            <a:pPr marL="64008" indent="0">
              <a:buNone/>
            </a:pPr>
            <a:endParaRPr lang="en-US" sz="24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346" y="3946680"/>
            <a:ext cx="2161309" cy="2820292"/>
          </a:xfrm>
          <a:prstGeom prst="rect">
            <a:avLst/>
          </a:prstGeom>
          <a:ln w="57150">
            <a:solidFill>
              <a:schemeClr val="tx1"/>
            </a:solidFill>
          </a:ln>
        </p:spPr>
      </p:pic>
      <p:sp>
        <p:nvSpPr>
          <p:cNvPr id="5" name="TextBox 4"/>
          <p:cNvSpPr txBox="1"/>
          <p:nvPr/>
        </p:nvSpPr>
        <p:spPr>
          <a:xfrm>
            <a:off x="5791200" y="6459195"/>
            <a:ext cx="2812474" cy="307777"/>
          </a:xfrm>
          <a:prstGeom prst="rect">
            <a:avLst/>
          </a:prstGeom>
          <a:noFill/>
        </p:spPr>
        <p:txBody>
          <a:bodyPr wrap="square" rtlCol="0">
            <a:spAutoFit/>
          </a:bodyPr>
          <a:lstStyle/>
          <a:p>
            <a:r>
              <a:rPr lang="en-US" sz="1400" dirty="0" smtClean="0"/>
              <a:t>Barnesandnoble.com</a:t>
            </a:r>
            <a:endParaRPr lang="en-US" sz="1400" dirty="0"/>
          </a:p>
        </p:txBody>
      </p:sp>
    </p:spTree>
    <p:extLst>
      <p:ext uri="{BB962C8B-B14F-4D97-AF65-F5344CB8AC3E}">
        <p14:creationId xmlns:p14="http://schemas.microsoft.com/office/powerpoint/2010/main" val="197192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Nathan’s Research</a:t>
            </a:r>
            <a:endParaRPr lang="en-US" dirty="0"/>
          </a:p>
        </p:txBody>
      </p:sp>
      <p:sp>
        <p:nvSpPr>
          <p:cNvPr id="3" name="Content Placeholder 2"/>
          <p:cNvSpPr>
            <a:spLocks noGrp="1"/>
          </p:cNvSpPr>
          <p:nvPr>
            <p:ph idx="1"/>
          </p:nvPr>
        </p:nvSpPr>
        <p:spPr>
          <a:xfrm>
            <a:off x="457200" y="1828800"/>
            <a:ext cx="8229600" cy="5235608"/>
          </a:xfrm>
        </p:spPr>
        <p:txBody>
          <a:bodyPr>
            <a:normAutofit lnSpcReduction="10000"/>
          </a:bodyPr>
          <a:lstStyle/>
          <a:p>
            <a:pPr marL="521208" indent="-457200"/>
            <a:r>
              <a:rPr lang="en-US" sz="2800" dirty="0" smtClean="0"/>
              <a:t>Nathan’s research mainly focused on students who live on campus. She did not gain much information on the students who commute to campus.</a:t>
            </a:r>
          </a:p>
          <a:p>
            <a:pPr marL="521208" indent="-457200"/>
            <a:r>
              <a:rPr lang="en-US" sz="2800" dirty="0" smtClean="0"/>
              <a:t>One reason for this may be because commuters usually leave campus after class. This would prevent Nathan from gaining any information on students who commute to school.</a:t>
            </a:r>
          </a:p>
          <a:p>
            <a:pPr marL="521208" indent="-457200"/>
            <a:r>
              <a:rPr lang="en-US" sz="2800" dirty="0" smtClean="0"/>
              <a:t>I gained a better understanding about students who reside on campus after looking at Nathan’s study.</a:t>
            </a:r>
          </a:p>
        </p:txBody>
      </p:sp>
    </p:spTree>
    <p:extLst>
      <p:ext uri="{BB962C8B-B14F-4D97-AF65-F5344CB8AC3E}">
        <p14:creationId xmlns:p14="http://schemas.microsoft.com/office/powerpoint/2010/main" val="34364227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Nathan’s Findings</a:t>
            </a:r>
            <a:endParaRPr lang="en-US" dirty="0"/>
          </a:p>
        </p:txBody>
      </p:sp>
      <p:sp>
        <p:nvSpPr>
          <p:cNvPr id="3" name="Content Placeholder 2"/>
          <p:cNvSpPr>
            <a:spLocks noGrp="1"/>
          </p:cNvSpPr>
          <p:nvPr>
            <p:ph idx="1"/>
          </p:nvPr>
        </p:nvSpPr>
        <p:spPr>
          <a:xfrm>
            <a:off x="533400" y="1676400"/>
            <a:ext cx="8229600" cy="4572000"/>
          </a:xfrm>
        </p:spPr>
        <p:txBody>
          <a:bodyPr/>
          <a:lstStyle/>
          <a:p>
            <a:r>
              <a:rPr lang="en-US" sz="2000" dirty="0" smtClean="0"/>
              <a:t>Nathan found many different patterns in her research.</a:t>
            </a:r>
          </a:p>
          <a:p>
            <a:r>
              <a:rPr lang="en-US" sz="2000" dirty="0" smtClean="0"/>
              <a:t>She noticed that students tend to stick to small groups of friends. Nathan states, “I could see clusters of people in each room eating and drinking as they watched the game together on their own sizeable TV sets” (Nathan, 2005, p. 54). This was similar to some of the things I found throughout Bloomsburg University.</a:t>
            </a:r>
            <a:r>
              <a:rPr lang="en-US" sz="2000" dirty="0" smtClean="0">
                <a:latin typeface="Times New Roman"/>
                <a:cs typeface="Times New Roman"/>
              </a:rPr>
              <a:t>¹</a:t>
            </a:r>
            <a:endParaRPr lang="en-US" sz="2000" dirty="0" smtClean="0"/>
          </a:p>
          <a:p>
            <a:pPr marL="64008" indent="0">
              <a:buNone/>
            </a:pPr>
            <a:endParaRPr lang="en-US" dirty="0"/>
          </a:p>
        </p:txBody>
      </p:sp>
      <p:sp>
        <p:nvSpPr>
          <p:cNvPr id="5" name="TextBox 4"/>
          <p:cNvSpPr txBox="1"/>
          <p:nvPr/>
        </p:nvSpPr>
        <p:spPr>
          <a:xfrm>
            <a:off x="0" y="6400800"/>
            <a:ext cx="4038600" cy="369332"/>
          </a:xfrm>
          <a:prstGeom prst="rect">
            <a:avLst/>
          </a:prstGeom>
          <a:noFill/>
        </p:spPr>
        <p:txBody>
          <a:bodyPr wrap="square" rtlCol="0">
            <a:spAutoFit/>
          </a:bodyPr>
          <a:lstStyle/>
          <a:p>
            <a:r>
              <a:rPr lang="en-US" dirty="0" smtClean="0"/>
              <a:t>1- Introduce</a:t>
            </a:r>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9932" y="3711535"/>
            <a:ext cx="2624137" cy="3058597"/>
          </a:xfrm>
          <a:prstGeom prst="rect">
            <a:avLst/>
          </a:prstGeom>
          <a:ln w="57150">
            <a:solidFill>
              <a:schemeClr val="tx1"/>
            </a:solidFill>
          </a:ln>
        </p:spPr>
      </p:pic>
      <p:sp>
        <p:nvSpPr>
          <p:cNvPr id="8" name="TextBox 7"/>
          <p:cNvSpPr txBox="1"/>
          <p:nvPr/>
        </p:nvSpPr>
        <p:spPr>
          <a:xfrm>
            <a:off x="5884069" y="5240833"/>
            <a:ext cx="3259931" cy="738664"/>
          </a:xfrm>
          <a:prstGeom prst="rect">
            <a:avLst/>
          </a:prstGeom>
          <a:noFill/>
        </p:spPr>
        <p:txBody>
          <a:bodyPr wrap="square" rtlCol="0">
            <a:spAutoFit/>
          </a:bodyPr>
          <a:lstStyle/>
          <a:p>
            <a:r>
              <a:rPr lang="en-US" sz="1400" dirty="0" smtClean="0"/>
              <a:t>This picture shows a group of students at Bloomsburg University sitting in a room studying together.</a:t>
            </a:r>
            <a:endParaRPr lang="en-US" sz="1400" dirty="0"/>
          </a:p>
        </p:txBody>
      </p:sp>
    </p:spTree>
    <p:extLst>
      <p:ext uri="{BB962C8B-B14F-4D97-AF65-F5344CB8AC3E}">
        <p14:creationId xmlns:p14="http://schemas.microsoft.com/office/powerpoint/2010/main" val="3020767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Background</a:t>
            </a:r>
            <a:endParaRPr lang="en-US" dirty="0"/>
          </a:p>
        </p:txBody>
      </p:sp>
      <p:sp>
        <p:nvSpPr>
          <p:cNvPr id="3" name="Content Placeholder 2"/>
          <p:cNvSpPr>
            <a:spLocks noGrp="1"/>
          </p:cNvSpPr>
          <p:nvPr>
            <p:ph idx="1"/>
          </p:nvPr>
        </p:nvSpPr>
        <p:spPr>
          <a:xfrm>
            <a:off x="457200" y="1524000"/>
            <a:ext cx="8229600" cy="4930808"/>
          </a:xfrm>
        </p:spPr>
        <p:txBody>
          <a:bodyPr>
            <a:normAutofit/>
          </a:bodyPr>
          <a:lstStyle/>
          <a:p>
            <a:pPr marL="64008" indent="0">
              <a:buNone/>
            </a:pPr>
            <a:r>
              <a:rPr lang="en-US" dirty="0" smtClean="0"/>
              <a:t>My study</a:t>
            </a:r>
            <a:r>
              <a:rPr lang="en-US" sz="2400" dirty="0" smtClean="0"/>
              <a:t> required me to take a deeper look into the college life of these two different groups of students.</a:t>
            </a:r>
          </a:p>
          <a:p>
            <a:pPr marL="64008" indent="0">
              <a:buNone/>
            </a:pPr>
            <a:r>
              <a:rPr lang="en-US" dirty="0" smtClean="0"/>
              <a:t>Many of the techniques that Nathan used were useful in my own study. Her study encouraged me to find out more information on college cultures.</a:t>
            </a:r>
          </a:p>
          <a:p>
            <a:pPr marL="64008" indent="0">
              <a:buNone/>
            </a:pPr>
            <a:endParaRPr lang="en-US" sz="2400" dirty="0"/>
          </a:p>
          <a:p>
            <a:pPr marL="64008" indent="0">
              <a:buNone/>
            </a:pPr>
            <a:r>
              <a:rPr lang="en-US" sz="2400" dirty="0" smtClean="0"/>
              <a:t>The different ethnographic techniques I used included:</a:t>
            </a:r>
          </a:p>
          <a:p>
            <a:r>
              <a:rPr lang="en-US" sz="2400" dirty="0" smtClean="0"/>
              <a:t>Interviews</a:t>
            </a:r>
          </a:p>
          <a:p>
            <a:r>
              <a:rPr lang="en-US" sz="2400" dirty="0" smtClean="0"/>
              <a:t>Observations</a:t>
            </a:r>
          </a:p>
          <a:p>
            <a:r>
              <a:rPr lang="en-US" sz="2400" dirty="0" smtClean="0"/>
              <a:t>Time diaries</a:t>
            </a:r>
          </a:p>
          <a:p>
            <a:r>
              <a:rPr lang="en-US" sz="2400" dirty="0" smtClean="0"/>
              <a:t>Photos</a:t>
            </a:r>
            <a:endParaRPr lang="en-US" sz="2400" dirty="0"/>
          </a:p>
        </p:txBody>
      </p:sp>
    </p:spTree>
    <p:extLst>
      <p:ext uri="{BB962C8B-B14F-4D97-AF65-F5344CB8AC3E}">
        <p14:creationId xmlns:p14="http://schemas.microsoft.com/office/powerpoint/2010/main" val="35351508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Methods</a:t>
            </a:r>
            <a:endParaRPr lang="en-US" dirty="0"/>
          </a:p>
        </p:txBody>
      </p:sp>
      <p:sp>
        <p:nvSpPr>
          <p:cNvPr id="3" name="Content Placeholder 2"/>
          <p:cNvSpPr>
            <a:spLocks noGrp="1"/>
          </p:cNvSpPr>
          <p:nvPr>
            <p:ph idx="1"/>
          </p:nvPr>
        </p:nvSpPr>
        <p:spPr/>
        <p:txBody>
          <a:bodyPr/>
          <a:lstStyle/>
          <a:p>
            <a:r>
              <a:rPr lang="en-US" sz="2000" dirty="0" smtClean="0"/>
              <a:t>Time Diaries- provided an account of the daily activities of students who commute and students who dorm</a:t>
            </a:r>
          </a:p>
          <a:p>
            <a:r>
              <a:rPr lang="en-US" sz="2000" dirty="0" smtClean="0"/>
              <a:t>Interviews- directly got answers for various questions about college life and how two different groups of students spend their time</a:t>
            </a:r>
          </a:p>
          <a:p>
            <a:pPr marL="64008" indent="0">
              <a:buNone/>
            </a:pPr>
            <a:endParaRPr lang="en-US" sz="2000" dirty="0" smtClean="0"/>
          </a:p>
          <a:p>
            <a:pPr marL="64008" indent="0">
              <a:buNone/>
            </a:pPr>
            <a:r>
              <a:rPr lang="en-US" sz="2000" dirty="0" smtClean="0"/>
              <a:t>Both of these methods allowed me to get an emic perspective on the two college cultures present on campus. These methods enabled me to compare these two different cultures.</a:t>
            </a:r>
          </a:p>
          <a:p>
            <a:pPr marL="64008" indent="0">
              <a:buNone/>
            </a:pPr>
            <a:endParaRPr lang="en-US" dirty="0" smtClean="0"/>
          </a:p>
          <a:p>
            <a:pPr marL="64008" indent="0">
              <a:buNone/>
            </a:pPr>
            <a:endParaRPr lang="en-US" dirty="0" smtClean="0"/>
          </a:p>
          <a:p>
            <a:pPr marL="64008" indent="0">
              <a:buNone/>
            </a:pPr>
            <a:endParaRPr lang="en-US" dirty="0"/>
          </a:p>
        </p:txBody>
      </p:sp>
      <p:pic>
        <p:nvPicPr>
          <p:cNvPr id="1027" name="Picture 3" descr="C:\Users\Stehanie\AppData\Local\Microsoft\Windows\Temporary Internet Files\Content.IE5\XFCU8MEH\MC90007113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5792" y="4581061"/>
            <a:ext cx="3210208" cy="2259354"/>
          </a:xfrm>
          <a:prstGeom prst="rect">
            <a:avLst/>
          </a:prstGeom>
          <a:noFill/>
          <a:ln w="57150" cmpd="sng">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2804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Ethnography</a:t>
            </a:r>
            <a:endParaRPr lang="en-US" dirty="0"/>
          </a:p>
        </p:txBody>
      </p:sp>
      <p:sp>
        <p:nvSpPr>
          <p:cNvPr id="3" name="Content Placeholder 2"/>
          <p:cNvSpPr>
            <a:spLocks noGrp="1"/>
          </p:cNvSpPr>
          <p:nvPr>
            <p:ph idx="1"/>
          </p:nvPr>
        </p:nvSpPr>
        <p:spPr>
          <a:xfrm>
            <a:off x="457200" y="1760937"/>
            <a:ext cx="8229600" cy="5083208"/>
          </a:xfrm>
        </p:spPr>
        <p:txBody>
          <a:bodyPr>
            <a:normAutofit/>
          </a:bodyPr>
          <a:lstStyle/>
          <a:p>
            <a:pPr marL="406908"/>
            <a:r>
              <a:rPr lang="en-US" dirty="0" smtClean="0"/>
              <a:t>Ethnography is the study of other cultures. Ethnographers try to understand the daily routines and activities of the group of people who they are studying.</a:t>
            </a:r>
          </a:p>
          <a:p>
            <a:pPr marL="406908"/>
            <a:r>
              <a:rPr lang="en-US" dirty="0" smtClean="0"/>
              <a:t>This is similar to how Nathan wanted to understand the culture of the college where she worked.</a:t>
            </a:r>
          </a:p>
          <a:p>
            <a:pPr marL="406908"/>
            <a:r>
              <a:rPr lang="en-US" dirty="0" smtClean="0"/>
              <a:t>My project required a lot of ethnography work. One statement about ethnography says that it is, “about constant learning. Both depend on observing, comparing, reflecting, assessing, and coming to “feel” certain stages of achievement in knowledge and skill that do not easily translate into words” (Heath &amp; Street, 2008, p. 2). This statement summarizes my research.</a:t>
            </a:r>
          </a:p>
          <a:p>
            <a:pPr marL="64008" indent="0">
              <a:buNone/>
            </a:pPr>
            <a:endParaRPr lang="en-US" dirty="0"/>
          </a:p>
        </p:txBody>
      </p:sp>
    </p:spTree>
    <p:extLst>
      <p:ext uri="{BB962C8B-B14F-4D97-AF65-F5344CB8AC3E}">
        <p14:creationId xmlns:p14="http://schemas.microsoft.com/office/powerpoint/2010/main" val="2139784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lstStyle/>
          <a:p>
            <a:r>
              <a:rPr lang="en-US" dirty="0" smtClean="0"/>
              <a:t>The following slides contain time diaries from six students that I interviewed. Three of the diaries are from students who commute and the other three are from students who reside on campus.</a:t>
            </a:r>
            <a:r>
              <a:rPr lang="en-US" dirty="0" smtClean="0">
                <a:latin typeface="Times New Roman"/>
                <a:cs typeface="Times New Roman"/>
              </a:rPr>
              <a:t>¹</a:t>
            </a:r>
            <a:endParaRPr lang="en-US" dirty="0" smtClean="0"/>
          </a:p>
          <a:p>
            <a:r>
              <a:rPr lang="en-US" dirty="0" smtClean="0"/>
              <a:t>I used these diaries to find out and compare the daily activities of these two groups of students.</a:t>
            </a:r>
          </a:p>
          <a:p>
            <a:endParaRPr lang="en-US" dirty="0"/>
          </a:p>
        </p:txBody>
      </p:sp>
      <p:sp>
        <p:nvSpPr>
          <p:cNvPr id="5" name="TextBox 4"/>
          <p:cNvSpPr txBox="1"/>
          <p:nvPr/>
        </p:nvSpPr>
        <p:spPr>
          <a:xfrm>
            <a:off x="0" y="6477000"/>
            <a:ext cx="2743200" cy="381000"/>
          </a:xfrm>
          <a:prstGeom prst="rect">
            <a:avLst/>
          </a:prstGeom>
          <a:noFill/>
        </p:spPr>
        <p:txBody>
          <a:bodyPr wrap="square" rtlCol="0">
            <a:spAutoFit/>
          </a:bodyPr>
          <a:lstStyle/>
          <a:p>
            <a:r>
              <a:rPr lang="en-US" dirty="0" smtClean="0"/>
              <a:t>1- Introduce</a:t>
            </a:r>
            <a:endParaRPr lang="en-US" dirty="0"/>
          </a:p>
        </p:txBody>
      </p:sp>
    </p:spTree>
    <p:extLst>
      <p:ext uri="{BB962C8B-B14F-4D97-AF65-F5344CB8AC3E}">
        <p14:creationId xmlns:p14="http://schemas.microsoft.com/office/powerpoint/2010/main" val="20737035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475</TotalTime>
  <Words>2450</Words>
  <Application>Microsoft Office PowerPoint</Application>
  <PresentationFormat>On-screen Show (4:3)</PresentationFormat>
  <Paragraphs>133</Paragraphs>
  <Slides>26</Slides>
  <Notes>22</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Decatur</vt:lpstr>
      <vt:lpstr>Residential Life vs. Commuter Life</vt:lpstr>
      <vt:lpstr>Question</vt:lpstr>
      <vt:lpstr>My freshmen Year</vt:lpstr>
      <vt:lpstr>Nathan’s Research</vt:lpstr>
      <vt:lpstr>Nathan’s Findings</vt:lpstr>
      <vt:lpstr>Background</vt:lpstr>
      <vt:lpstr>Methods</vt:lpstr>
      <vt:lpstr>Ethnography</vt:lpstr>
      <vt:lpstr>Findings</vt:lpstr>
      <vt:lpstr>Findings cont.</vt:lpstr>
      <vt:lpstr>Findings cont.</vt:lpstr>
      <vt:lpstr>Findings cont.</vt:lpstr>
      <vt:lpstr>Findings cont.</vt:lpstr>
      <vt:lpstr>Findings cont.</vt:lpstr>
      <vt:lpstr>Findings cont.</vt:lpstr>
      <vt:lpstr>Dorm Rooms</vt:lpstr>
      <vt:lpstr>Commuter Lounge</vt:lpstr>
      <vt:lpstr>Interpretation</vt:lpstr>
      <vt:lpstr>Interpretation cont.</vt:lpstr>
      <vt:lpstr>Interpretation cont.</vt:lpstr>
      <vt:lpstr>Conclusion</vt:lpstr>
      <vt:lpstr>Conclusion cont.</vt:lpstr>
      <vt:lpstr>Conclusion cont.</vt:lpstr>
      <vt:lpstr>Do all students have the same experiences at college?</vt:lpstr>
      <vt:lpstr>Do these two groups receive the same education?</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Residential Life vs. Commuter Life</dc:title>
  <dc:creator>Stehanie</dc:creator>
  <cp:lastModifiedBy>Stehanie</cp:lastModifiedBy>
  <cp:revision>44</cp:revision>
  <cp:lastPrinted>2011-10-10T02:25:42Z</cp:lastPrinted>
  <dcterms:created xsi:type="dcterms:W3CDTF">2011-10-06T00:31:15Z</dcterms:created>
  <dcterms:modified xsi:type="dcterms:W3CDTF">2011-10-10T02:32:01Z</dcterms:modified>
</cp:coreProperties>
</file>